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5.xml" ContentType="application/vnd.openxmlformats-officedocument.presentationml.slide+xml"/>
  <Override PartName="/ppt/slides/slide39.xml" ContentType="application/vnd.openxmlformats-officedocument.presentationml.slide+xml"/>
  <Override PartName="/ppt/slides/slide36.xml" ContentType="application/vnd.openxmlformats-officedocument.presentationml.slide+xml"/>
  <Override PartName="/ppt/slides/slide34.xml" ContentType="application/vnd.openxmlformats-officedocument.presentationml.slide+xml"/>
  <Override PartName="/ppt/slides/slide32.xml" ContentType="application/vnd.openxmlformats-officedocument.presentationml.slide+xml"/>
  <Override PartName="/ppt/slides/slide30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43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33.xml" ContentType="application/vnd.openxmlformats-officedocument.presentationml.slide+xml"/>
  <Override PartName="/ppt/slides/slide20.xml" ContentType="application/vnd.openxmlformats-officedocument.presentationml.slide+xml"/>
  <Override PartName="/ppt/slides/slide42.xml" ContentType="application/vnd.openxmlformats-officedocument.presentationml.slide+xml"/>
  <Override PartName="/ppt/slides/slide9.xml" ContentType="application/vnd.openxmlformats-officedocument.presentationml.slide+xml"/>
  <Override PartName="/ppt/slides/slide35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2.xml" ContentType="application/vnd.openxmlformats-officedocument.presentationml.slide+xml"/>
  <Override PartName="/ppt/slides/slide40.xml" ContentType="application/vnd.openxmlformats-officedocument.presentationml.slide+xml"/>
  <Override PartName="/ppt/slideLayouts/slideLayout16.xml" ContentType="application/vnd.openxmlformats-officedocument.presentationml.slideLayout+xml"/>
  <Override PartName="/ppt/slides/slide51.xml" ContentType="application/vnd.openxmlformats-officedocument.presentationml.slide+xml"/>
  <Override PartName="/ppt/slides/slide46.xml" ContentType="application/vnd.openxmlformats-officedocument.presentationml.slide+xml"/>
  <Override PartName="/ppt/slides/slide41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37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8.xml" ContentType="application/vnd.openxmlformats-officedocument.presentationml.slide+xml"/>
  <Override PartName="/ppt/slides/slide22.xml" ContentType="application/vnd.openxmlformats-officedocument.presentationml.slide+xml"/>
  <Override PartName="/docProps/app.xml" ContentType="application/vnd.openxmlformats-officedocument.extended-properties+xml"/>
  <Override PartName="/ppt/slides/slide29.xml" ContentType="application/vnd.openxmlformats-officedocument.presentationml.slide+xml"/>
  <Override PartName="/ppt/slideLayouts/slideLayout2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s/slide21.xml" ContentType="application/vnd.openxmlformats-officedocument.presentationml.slide+xml"/>
  <Override PartName="/docProps/core.xml" ContentType="application/vnd.openxmlformats-package.core-properties+xml"/>
  <Override PartName="/ppt/slideLayouts/slideLayout23.xml" ContentType="application/vnd.openxmlformats-officedocument.presentationml.slideLayout+xml"/>
  <Override PartName="/ppt/slides/slide19.xml" ContentType="application/vnd.openxmlformats-officedocument.presentationml.slide+xml"/>
  <Override PartName="/ppt/viewProps.xml" ContentType="application/vnd.openxmlformats-officedocument.presentationml.viewProps+xml"/>
  <Override PartName="/ppt/slides/slide31.xml" ContentType="application/vnd.openxmlformats-officedocument.presentationml.slide+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slides/slide25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slideLayouts/slideLayout25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 showSpecialPlsOnTitleSld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</p:sldIdLst>
  <p:sldSz cx="12192000" cy="6858000"/>
  <p:notesSz cx="12192000" cy="6858000"/>
  <p:defaultTextStyle>
    <a:defPPr>
      <a:defRPr lang="pl-PL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presProps" Target="presProps.xml" /><Relationship Id="rId55" Type="http://schemas.openxmlformats.org/officeDocument/2006/relationships/tableStyles" Target="tableStyles.xml" /><Relationship Id="rId56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jpg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jpg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jpg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jpg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jpg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jpg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jpg"/></Relationships>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jpg"/></Relationships>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jpg"/></Relationships>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jpg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5.png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6.png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8.png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1.png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jpg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jpg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Slajd tytułow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 bwMode="auto">
          <a:xfrm>
            <a:off x="4670999" y="1132303"/>
            <a:ext cx="5997001" cy="23876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pPr>
              <a:defRPr/>
            </a:pPr>
            <a:r>
              <a:rPr lang="pl-PL"/>
              <a:t>KLIKNIJ, ABY EDYTOWAĆ STYL</a:t>
            </a:r>
            <a:endParaRPr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 bwMode="auto">
          <a:xfrm>
            <a:off x="4670998" y="3602038"/>
            <a:ext cx="599700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pl-PL"/>
              <a:t>Kliknij, aby edytować styl wzorca podtytułu</a:t>
            </a:r>
            <a:endParaRPr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33F1049-7E19-4EB0-B24C-119694875542}" type="datetime1">
              <a:rPr lang="pl-PL"/>
              <a:t/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C77EEB4-143E-4FD0-9B6B-C1777D372456}" type="slidenum">
              <a:rPr lang="pl-PL"/>
              <a:t/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277091" cy="6858000"/>
          </a:xfrm>
          <a:prstGeom prst="rect">
            <a:avLst/>
          </a:prstGeom>
        </p:spPr>
      </p:pic>
      <p:cxnSp>
        <p:nvCxnSpPr>
          <p:cNvPr id="12" name="Łącznik prosty 11"/>
          <p:cNvCxnSpPr>
            <a:cxnSpLocks/>
          </p:cNvCxnSpPr>
          <p:nvPr userDrawn="1"/>
        </p:nvCxnSpPr>
        <p:spPr bwMode="auto">
          <a:xfrm>
            <a:off x="4670998" y="1351722"/>
            <a:ext cx="5997002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Obraz 15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984169" y="993913"/>
            <a:ext cx="2979751" cy="43658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10_Porównan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 bwMode="auto">
          <a:xfrm>
            <a:off x="1043797" y="397309"/>
            <a:ext cx="10311592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 bwMode="auto">
          <a:xfrm>
            <a:off x="1043797" y="1477818"/>
            <a:ext cx="10311592" cy="4711845"/>
          </a:xfrm>
        </p:spPr>
        <p:txBody>
          <a:bodyPr/>
          <a:lstStyle/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24DA55-852F-49FC-A143-60AD6739E6CE}" type="datetime1">
              <a:rPr lang="pl-PL"/>
              <a:t/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C77EEB4-143E-4FD0-9B6B-C1777D372456}" type="slidenum">
              <a:rPr lang="pl-PL"/>
              <a:t/>
            </a:fld>
            <a:endParaRPr lang="pl-PL"/>
          </a:p>
        </p:txBody>
      </p:sp>
      <p:pic>
        <p:nvPicPr>
          <p:cNvPr id="14" name="Obraz 1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1065165" y="365125"/>
            <a:ext cx="752088" cy="11033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1_Porównan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397309"/>
            <a:ext cx="5183188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 bwMode="auto">
          <a:xfrm>
            <a:off x="6172200" y="1477818"/>
            <a:ext cx="5183188" cy="4711845"/>
          </a:xfrm>
        </p:spPr>
        <p:txBody>
          <a:bodyPr/>
          <a:lstStyle/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A220BAB-5528-4AA5-9F55-0C2DF5E47D53}" type="datetime1">
              <a:rPr lang="pl-PL"/>
              <a:t/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C77EEB4-143E-4FD0-9B6B-C1777D372456}" type="slidenum">
              <a:rPr lang="pl-PL"/>
              <a:t/>
            </a:fld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" y="0"/>
            <a:ext cx="5715000" cy="685800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1065165" y="365125"/>
            <a:ext cx="752088" cy="11033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5_Porównan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 bwMode="auto">
          <a:xfrm>
            <a:off x="3051313" y="397309"/>
            <a:ext cx="8304075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 bwMode="auto">
          <a:xfrm>
            <a:off x="3051313" y="1477818"/>
            <a:ext cx="8304075" cy="4711845"/>
          </a:xfrm>
        </p:spPr>
        <p:txBody>
          <a:bodyPr/>
          <a:lstStyle/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37649C8-5B88-44CF-8E67-4A3170D19209}" type="datetime1">
              <a:rPr lang="pl-PL"/>
              <a:t/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C77EEB4-143E-4FD0-9B6B-C1777D372456}" type="slidenum">
              <a:rPr lang="pl-PL"/>
              <a:t/>
            </a:fld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" y="0"/>
            <a:ext cx="2862469" cy="685800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1065165" y="365125"/>
            <a:ext cx="752088" cy="11033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8_Porównan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 bwMode="auto">
          <a:xfrm>
            <a:off x="1057013" y="397309"/>
            <a:ext cx="10008152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 bwMode="auto">
          <a:xfrm>
            <a:off x="1048623" y="1477818"/>
            <a:ext cx="10091957" cy="4711845"/>
          </a:xfrm>
        </p:spPr>
        <p:txBody>
          <a:bodyPr/>
          <a:lstStyle/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8EFD965-4654-4DD7-8001-10BD5547621D}" type="datetime1">
              <a:rPr lang="pl-PL"/>
              <a:t/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C77EEB4-143E-4FD0-9B6B-C1777D372456}" type="slidenum">
              <a:rPr lang="pl-PL"/>
              <a:t/>
            </a:fld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2" y="0"/>
            <a:ext cx="684000" cy="685800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1065165" y="365125"/>
            <a:ext cx="752088" cy="11033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11_Porównan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 bwMode="auto">
          <a:xfrm>
            <a:off x="838201" y="397309"/>
            <a:ext cx="10517188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 bwMode="auto">
          <a:xfrm>
            <a:off x="838201" y="1477818"/>
            <a:ext cx="10517188" cy="4711845"/>
          </a:xfrm>
        </p:spPr>
        <p:txBody>
          <a:bodyPr/>
          <a:lstStyle/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FD820E7-15AA-4F41-BDA3-93375AF67187}" type="datetime1">
              <a:rPr lang="pl-PL"/>
              <a:t/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C77EEB4-143E-4FD0-9B6B-C1777D372456}" type="slidenum">
              <a:rPr lang="pl-PL"/>
              <a:t/>
            </a:fld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2" y="0"/>
            <a:ext cx="12191998" cy="685800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1065165" y="365125"/>
            <a:ext cx="752088" cy="11033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2_Porównan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397309"/>
            <a:ext cx="5183188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 bwMode="auto">
          <a:xfrm>
            <a:off x="6172200" y="1477818"/>
            <a:ext cx="5183188" cy="4711845"/>
          </a:xfrm>
        </p:spPr>
        <p:txBody>
          <a:bodyPr/>
          <a:lstStyle/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6A2A66B-051F-4ED6-9522-58E1C9B7B0F0}" type="datetime1">
              <a:rPr lang="pl-PL"/>
              <a:t/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C77EEB4-143E-4FD0-9B6B-C1777D372456}" type="slidenum">
              <a:rPr lang="pl-PL"/>
              <a:t/>
            </a:fld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5715000" cy="685800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1065165" y="365125"/>
            <a:ext cx="752088" cy="11033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6_Porównan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 bwMode="auto">
          <a:xfrm>
            <a:off x="3051313" y="397309"/>
            <a:ext cx="8304075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 bwMode="auto">
          <a:xfrm>
            <a:off x="3051313" y="1477818"/>
            <a:ext cx="8304075" cy="4711845"/>
          </a:xfrm>
        </p:spPr>
        <p:txBody>
          <a:bodyPr/>
          <a:lstStyle/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01AFB2F-18E2-41DA-BAA6-6E937A8B154B}" type="datetime1">
              <a:rPr lang="pl-PL"/>
              <a:t/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C77EEB4-143E-4FD0-9B6B-C1777D372456}" type="slidenum">
              <a:rPr lang="pl-PL"/>
              <a:t/>
            </a:fld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2852530" cy="685800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1065165" y="365125"/>
            <a:ext cx="752088" cy="11033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12_Porównan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 bwMode="auto">
          <a:xfrm>
            <a:off x="1057014" y="397309"/>
            <a:ext cx="10008152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 bwMode="auto">
          <a:xfrm>
            <a:off x="1040236" y="1477818"/>
            <a:ext cx="10108734" cy="4711845"/>
          </a:xfrm>
        </p:spPr>
        <p:txBody>
          <a:bodyPr/>
          <a:lstStyle/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01AFB2F-18E2-41DA-BAA6-6E937A8B154B}" type="datetime1">
              <a:rPr lang="pl-PL"/>
              <a:t/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C77EEB4-143E-4FD0-9B6B-C1777D372456}" type="slidenum">
              <a:rPr lang="pl-PL"/>
              <a:t/>
            </a:fld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684000" cy="685800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1065165" y="365125"/>
            <a:ext cx="752088" cy="11033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9_Porównan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 bwMode="auto">
          <a:xfrm>
            <a:off x="838201" y="397309"/>
            <a:ext cx="10517188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 bwMode="auto">
          <a:xfrm>
            <a:off x="838201" y="1477818"/>
            <a:ext cx="10517188" cy="4711845"/>
          </a:xfrm>
        </p:spPr>
        <p:txBody>
          <a:bodyPr/>
          <a:lstStyle/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DEA2FBB-E16B-48E2-9072-D223E635AE27}" type="datetime1">
              <a:rPr lang="pl-PL"/>
              <a:t/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C77EEB4-143E-4FD0-9B6B-C1777D372456}" type="slidenum">
              <a:rPr lang="pl-PL"/>
              <a:t/>
            </a:fld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1065165" y="365125"/>
            <a:ext cx="752088" cy="11033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3_Porównan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397309"/>
            <a:ext cx="5183188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 bwMode="auto">
          <a:xfrm>
            <a:off x="6172200" y="1477818"/>
            <a:ext cx="5183188" cy="4711845"/>
          </a:xfrm>
        </p:spPr>
        <p:txBody>
          <a:bodyPr/>
          <a:lstStyle/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64C28EE-9317-43E9-B82E-A7407A40A4EA}" type="datetime1">
              <a:rPr lang="pl-PL"/>
              <a:t/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C77EEB4-143E-4FD0-9B6B-C1777D372456}" type="slidenum">
              <a:rPr lang="pl-PL"/>
              <a:t/>
            </a:fld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" y="-64655"/>
            <a:ext cx="5715000" cy="6922655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1065165" y="365125"/>
            <a:ext cx="752088" cy="11033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ytuł i zawartość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880772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pPr>
              <a:defRPr/>
            </a:pPr>
            <a:r>
              <a:rPr lang="pl-PL"/>
              <a:t>Kliknij, aby edytować styl</a:t>
            </a:r>
            <a:endParaRPr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 bwMode="auto">
          <a:xfrm>
            <a:off x="838200" y="1440873"/>
            <a:ext cx="10515600" cy="4736090"/>
          </a:xfrm>
        </p:spPr>
        <p:txBody>
          <a:bodyPr/>
          <a:lstStyle/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9D42962-4FB9-4547-83E0-F6C9674906F5}" type="datetime1">
              <a:rPr lang="pl-PL"/>
              <a:t/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C77EEB4-143E-4FD0-9B6B-C1777D372456}" type="slidenum">
              <a:rPr lang="pl-PL"/>
              <a:t/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167355" y="360218"/>
            <a:ext cx="603715" cy="88568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0" y="0"/>
            <a:ext cx="267855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Układ niestandardow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pl-PL"/>
              <a:t>Kliknij, aby edytować styl</a:t>
            </a:r>
            <a:endParaRPr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164C452-7DD6-431F-9C4F-5FC5B688881E}" type="datetime1">
              <a:rPr lang="pl-PL"/>
              <a:t/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C77EEB4-143E-4FD0-9B6B-C1777D372456}" type="slidenum">
              <a:rPr lang="pl-PL"/>
              <a:t/>
            </a:fld>
            <a:endParaRPr lang="pl-P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Nagłówek sekcji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pl-PL"/>
              <a:t>Kliknij, aby edytować styl</a:t>
            </a:r>
            <a:endParaRPr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B9A1C5B-FD90-4FD9-BA37-6474F500186C}" type="datetime1">
              <a:rPr lang="pl-PL"/>
              <a:t/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C77EEB4-143E-4FD0-9B6B-C1777D372456}" type="slidenum">
              <a:rPr lang="pl-PL"/>
              <a:t/>
            </a:fld>
            <a:endParaRPr lang="pl-P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Dwa elementy zawartości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pl-PL"/>
              <a:t>Kliknij, aby edytować styl</a:t>
            </a:r>
            <a:endParaRPr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8AF6E50-11D0-4406-85C1-3458F13E4D97}" type="datetime1">
              <a:rPr lang="pl-PL"/>
              <a:t/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C77EEB4-143E-4FD0-9B6B-C1777D372456}" type="slidenum">
              <a:rPr lang="pl-PL"/>
              <a:t/>
            </a:fld>
            <a:endParaRPr lang="pl-P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ylko tytu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pl-PL"/>
              <a:t>Kliknij, aby edytować styl</a:t>
            </a:r>
            <a:endParaRPr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EC2F2D4-5FED-49CE-81B9-D836FA4287FA}" type="datetime1">
              <a:rPr lang="pl-PL"/>
              <a:t/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C77EEB4-143E-4FD0-9B6B-C1777D372456}" type="slidenum">
              <a:rPr lang="pl-PL"/>
              <a:t/>
            </a:fld>
            <a:endParaRPr lang="pl-P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Pust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F5A9B21-5B50-4664-8374-247429DBE6CE}" type="datetime1">
              <a:rPr lang="pl-PL"/>
              <a:t/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C77EEB4-143E-4FD0-9B6B-C1777D372456}" type="slidenum">
              <a:rPr lang="pl-PL"/>
              <a:t/>
            </a:fld>
            <a:endParaRPr lang="pl-PL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Zawartość z podpisem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pl-PL"/>
              <a:t>Kliknij, aby edytować styl</a:t>
            </a:r>
            <a:endParaRPr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F483F05-71AC-448A-9CC9-38A73B5B23B7}" type="datetime1">
              <a:rPr lang="pl-PL"/>
              <a:t/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C77EEB4-143E-4FD0-9B6B-C1777D372456}" type="slidenum">
              <a:rPr lang="pl-PL"/>
              <a:t/>
            </a:fld>
            <a:endParaRPr lang="pl-PL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Obraz z podpisem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pl-PL"/>
              <a:t>Kliknij, aby edytować styl</a:t>
            </a:r>
            <a:endParaRPr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0CB957B-5BB2-4506-B918-CBC495175F7E}" type="datetime1">
              <a:rPr lang="pl-PL"/>
              <a:t/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C77EEB4-143E-4FD0-9B6B-C1777D372456}" type="slidenum">
              <a:rPr lang="pl-PL"/>
              <a:t/>
            </a:fld>
            <a:endParaRPr lang="pl-PL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Tytuł i tekst pionow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pl-PL"/>
              <a:t>Kliknij, aby edytować styl</a:t>
            </a:r>
            <a:endParaRPr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C1A14CB-C553-4F52-8CBE-1120FF3A2065}" type="datetime1">
              <a:rPr lang="pl-PL"/>
              <a:t/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C77EEB4-143E-4FD0-9B6B-C1777D372456}" type="slidenum">
              <a:rPr lang="pl-PL"/>
              <a:t/>
            </a:fld>
            <a:endParaRPr lang="pl-PL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Tytuł pionowy i teks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pl-PL"/>
              <a:t>Kliknij, aby edytować styl</a:t>
            </a:r>
            <a:endParaRPr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1EE04F7-1C0B-4DE8-A3E8-E2A0D20A5EDF}" type="datetime1">
              <a:rPr lang="pl-PL"/>
              <a:t/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C77EEB4-143E-4FD0-9B6B-C1777D372456}" type="slidenum">
              <a:rPr lang="pl-PL"/>
              <a:t/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1_Tytuł i zawartość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880772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pPr>
              <a:defRPr/>
            </a:pPr>
            <a:r>
              <a:rPr lang="pl-PL"/>
              <a:t>Kliknij, aby edytować styl</a:t>
            </a:r>
            <a:endParaRPr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 bwMode="auto">
          <a:xfrm>
            <a:off x="838200" y="1459345"/>
            <a:ext cx="10515600" cy="4717618"/>
          </a:xfrm>
        </p:spPr>
        <p:txBody>
          <a:bodyPr/>
          <a:lstStyle/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AAD80F8-FCE1-4745-AEBA-107ECC30E209}" type="datetime1">
              <a:rPr lang="pl-PL"/>
              <a:t/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C77EEB4-143E-4FD0-9B6B-C1777D372456}" type="slidenum">
              <a:rPr lang="pl-PL"/>
              <a:t/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167355" y="360218"/>
            <a:ext cx="603715" cy="88568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0" y="4762"/>
            <a:ext cx="277091" cy="68532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2_Tytuł i zawartość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880772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pPr>
              <a:defRPr/>
            </a:pPr>
            <a:r>
              <a:rPr lang="pl-PL"/>
              <a:t>Kliknij, aby edytować styl</a:t>
            </a:r>
            <a:endParaRPr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 bwMode="auto">
          <a:xfrm>
            <a:off x="838200" y="1459345"/>
            <a:ext cx="10515600" cy="4717618"/>
          </a:xfrm>
        </p:spPr>
        <p:txBody>
          <a:bodyPr/>
          <a:lstStyle/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4291FF7-70CD-4747-9BD4-B7F2CFDB7923}" type="datetime1">
              <a:rPr lang="pl-PL"/>
              <a:t/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C77EEB4-143E-4FD0-9B6B-C1777D372456}" type="slidenum">
              <a:rPr lang="pl-PL"/>
              <a:t/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167355" y="360218"/>
            <a:ext cx="603715" cy="88568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0" y="1"/>
            <a:ext cx="295564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3_Tytuł i zawartość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918729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pPr>
              <a:defRPr/>
            </a:pPr>
            <a:r>
              <a:rPr lang="pl-PL"/>
              <a:t>Kliknij, aby edytować styl</a:t>
            </a:r>
            <a:endParaRPr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 bwMode="auto">
          <a:xfrm>
            <a:off x="838200" y="1468476"/>
            <a:ext cx="10515600" cy="4708487"/>
          </a:xfrm>
        </p:spPr>
        <p:txBody>
          <a:bodyPr/>
          <a:lstStyle/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FE97B26-227B-47E3-857D-C4FC6AD409BA}" type="datetime1">
              <a:rPr lang="pl-PL"/>
              <a:t/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C77EEB4-143E-4FD0-9B6B-C1777D372456}" type="slidenum">
              <a:rPr lang="pl-PL"/>
              <a:t/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065165" y="365125"/>
            <a:ext cx="752088" cy="1103351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-27709" y="0"/>
            <a:ext cx="3048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4_Tytuł i zawartość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881784"/>
          </a:xfrm>
        </p:spPr>
        <p:txBody>
          <a:bodyPr>
            <a:normAutofit/>
          </a:bodyPr>
          <a:lstStyle>
            <a:lvl1pPr>
              <a:defRPr sz="3600" b="0"/>
            </a:lvl1pPr>
          </a:lstStyle>
          <a:p>
            <a:pPr>
              <a:defRPr/>
            </a:pPr>
            <a:r>
              <a:rPr lang="pl-PL"/>
              <a:t>Kliknij, aby edytować styl</a:t>
            </a:r>
            <a:endParaRPr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 bwMode="auto">
          <a:xfrm>
            <a:off x="838200" y="1468476"/>
            <a:ext cx="10515600" cy="4708487"/>
          </a:xfrm>
        </p:spPr>
        <p:txBody>
          <a:bodyPr/>
          <a:lstStyle/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3F6FD1B-11CC-4CAC-87BC-5739CE238607}" type="datetime1">
              <a:rPr lang="pl-PL"/>
              <a:t/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C77EEB4-143E-4FD0-9B6B-C1777D372456}" type="slidenum">
              <a:rPr lang="pl-PL"/>
              <a:t/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065165" y="365125"/>
            <a:ext cx="752088" cy="1103351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0" y="0"/>
            <a:ext cx="277091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Porównan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 bwMode="auto">
          <a:xfrm>
            <a:off x="5923722" y="397309"/>
            <a:ext cx="5431666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 bwMode="auto">
          <a:xfrm>
            <a:off x="5923722" y="1477818"/>
            <a:ext cx="5431666" cy="4711845"/>
          </a:xfrm>
        </p:spPr>
        <p:txBody>
          <a:bodyPr/>
          <a:lstStyle/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D8AA518-F7A8-4CC2-9E65-5BB70C7EE1D9}" type="datetime1">
              <a:rPr lang="pl-PL"/>
              <a:t/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C77EEB4-143E-4FD0-9B6B-C1777D372456}" type="slidenum">
              <a:rPr lang="pl-PL"/>
              <a:t/>
            </a:fld>
            <a:endParaRPr lang="pl-PL"/>
          </a:p>
        </p:txBody>
      </p:sp>
      <p:pic>
        <p:nvPicPr>
          <p:cNvPr id="14" name="Obraz 1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" y="0"/>
            <a:ext cx="5715000" cy="6858000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1065165" y="365125"/>
            <a:ext cx="752088" cy="11033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4_Porównan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 bwMode="auto">
          <a:xfrm>
            <a:off x="3051313" y="397309"/>
            <a:ext cx="8304075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 bwMode="auto">
          <a:xfrm>
            <a:off x="3051313" y="1477818"/>
            <a:ext cx="8304075" cy="4711845"/>
          </a:xfrm>
        </p:spPr>
        <p:txBody>
          <a:bodyPr/>
          <a:lstStyle/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51FB84E-54BF-44C8-812A-EA7D8A0BC540}" type="datetime1">
              <a:rPr lang="pl-PL"/>
              <a:t/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C77EEB4-143E-4FD0-9B6B-C1777D372456}" type="slidenum">
              <a:rPr lang="pl-PL"/>
              <a:t/>
            </a:fld>
            <a:endParaRPr lang="pl-PL"/>
          </a:p>
        </p:txBody>
      </p:sp>
      <p:pic>
        <p:nvPicPr>
          <p:cNvPr id="14" name="Obraz 1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2852529" cy="6858000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1065165" y="365125"/>
            <a:ext cx="752088" cy="11033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7_Porównan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 bwMode="auto">
          <a:xfrm>
            <a:off x="1048623" y="397309"/>
            <a:ext cx="10016541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 bwMode="auto">
          <a:xfrm>
            <a:off x="1048624" y="1477818"/>
            <a:ext cx="10100346" cy="4711845"/>
          </a:xfrm>
        </p:spPr>
        <p:txBody>
          <a:bodyPr/>
          <a:lstStyle/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183A15-A02D-475E-9354-5874D9C26805}" type="datetime1">
              <a:rPr lang="pl-PL"/>
              <a:t/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C77EEB4-143E-4FD0-9B6B-C1777D372456}" type="slidenum">
              <a:rPr lang="pl-PL"/>
              <a:t/>
            </a:fld>
            <a:endParaRPr lang="pl-PL"/>
          </a:p>
        </p:txBody>
      </p:sp>
      <p:pic>
        <p:nvPicPr>
          <p:cNvPr id="14" name="Obraz 1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684000" cy="6857999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1065165" y="365125"/>
            <a:ext cx="752088" cy="110335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theme" Target="../theme/theme1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pl-PL"/>
              <a:t>Kliknij, aby edytować styl</a:t>
            </a:r>
            <a:endParaRPr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CFD99EE-F8EB-492C-A734-7DFB9E52530D}" type="datetime1">
              <a:rPr lang="pl-PL"/>
              <a:t/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C77EEB4-143E-4FD0-9B6B-C1777D372456}" type="slidenum">
              <a:rPr lang="pl-PL"/>
              <a:t/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30"/>
          <a:stretch/>
        </p:blipFill>
        <p:spPr bwMode="auto">
          <a:xfrm>
            <a:off x="0" y="0"/>
            <a:ext cx="277091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</p:sldLayoutIdLst>
  <p:hf dt="0" ftr="0" hdr="0" sldNum="1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https://generatorspoleczny.pl/" TargetMode="External"/><Relationship Id="rId3" Type="http://schemas.openxmlformats.org/officeDocument/2006/relationships/image" Target="../media/image22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4.jp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5.jp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6.jp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www.youtube.com/watch?v=K2vbJ7vOFoE" TargetMode="External"/><Relationship Id="rId3" Type="http://schemas.openxmlformats.org/officeDocument/2006/relationships/hyperlink" Target="http://www.wwf.pl/edukacja-wwf" TargetMode="Externa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7.jp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8.jpg"/><Relationship Id="rId3" Type="http://schemas.openxmlformats.org/officeDocument/2006/relationships/image" Target="../media/image29.jpg"/><Relationship Id="rId4" Type="http://schemas.openxmlformats.org/officeDocument/2006/relationships/image" Target="../media/image30.jpg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1.jpg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2.jpg"/></Relationships>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s://generatorspoleczny.pl/" TargetMode="External"/></Relationships>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s://generatorspoleczny.pl/" TargetMode="Externa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g"/></Relationships>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3.jpg"/></Relationships>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generatorspoleczny.pl/" TargetMode="External"/></Relationships>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s://generatorspoleczny.pl/" TargetMode="External"/></Relationships>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4.png"/></Relationships>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5.jpg"/></Relationships>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6.jpg"/></Relationships>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4.jpg"/><Relationship Id="rId3" Type="http://schemas.openxmlformats.org/officeDocument/2006/relationships/image" Target="../media/image15.png"/></Relationships>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jpg"/></Relationships>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://dzialajlokalnie.pl/strefa-grantobiorcy/" TargetMode="External"/></Relationships>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8.png"/></Relationships>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9.jpg"/></Relationships>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hyperlink" Target="http://dzialajlokalnie.pl/strefa-grantobiorcy/" TargetMode="External"/></Relationships>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http://www.dobroczyncaroku.pl/" TargetMode="External"/><Relationship Id="rId3" Type="http://schemas.openxmlformats.org/officeDocument/2006/relationships/image" Target="../media/image40.png"/></Relationships>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://bit.ly/KursyDlaAnimatorow" TargetMode="Externa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g"/></Relationships>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tudu.org.pl/" TargetMode="External"/></Relationships>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7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 bwMode="auto">
          <a:xfrm>
            <a:off x="4666290" y="1180429"/>
            <a:ext cx="5974542" cy="2387600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pl-PL" b="1"/>
              <a:t>Spotkanie informacyjne</a:t>
            </a:r>
            <a:br>
              <a:rPr lang="pl-PL" b="1"/>
            </a:br>
            <a:r>
              <a:rPr lang="pl-PL" b="1"/>
              <a:t>dla wnioskodawców </a:t>
            </a:r>
            <a:br>
              <a:rPr lang="pl-PL" b="1"/>
            </a:br>
            <a:r>
              <a:rPr lang="pl-PL" b="1"/>
              <a:t>programu „Działaj Lokalnie”</a:t>
            </a:r>
            <a:endParaRPr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 bwMode="auto">
          <a:xfrm>
            <a:off x="4655059" y="3821172"/>
            <a:ext cx="5997002" cy="1133061"/>
          </a:xfrm>
        </p:spPr>
        <p:txBody>
          <a:bodyPr/>
          <a:lstStyle/>
          <a:p>
            <a:pPr>
              <a:defRPr/>
            </a:pPr>
            <a:r>
              <a:rPr lang="pl-PL">
                <a:solidFill>
                  <a:schemeClr val="tx1"/>
                </a:solidFill>
                <a:latin typeface="+mj-lt"/>
              </a:rPr>
              <a:t>Konkurs „Działaj </a:t>
            </a:r>
            <a:r>
              <a:rPr lang="pl-PL">
                <a:latin typeface="+mj-lt"/>
              </a:rPr>
              <a:t>Lokalnie </a:t>
            </a:r>
            <a:r>
              <a:rPr lang="pl-PL">
                <a:latin typeface="+mj-lt"/>
              </a:rPr>
              <a:t>2023</a:t>
            </a:r>
            <a:r>
              <a:rPr lang="pl-PL">
                <a:solidFill>
                  <a:schemeClr val="tx1"/>
                </a:solidFill>
                <a:latin typeface="+mj-lt"/>
              </a:rPr>
              <a:t>”</a:t>
            </a:r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2-dzialaj-lokalnie-infografia-co-dalej-sty-2015_final"/>
          <p:cNvPicPr>
            <a:picLocks noChangeAspect="1" noChangeArrowheads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838200" y="27918"/>
            <a:ext cx="10028647" cy="68021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C77EEB4-143E-4FD0-9B6B-C1777D372456}" type="slidenum">
              <a:rPr lang="pl-PL"/>
              <a:t/>
            </a:fld>
            <a:endParaRPr lang="pl-PL"/>
          </a:p>
        </p:txBody>
      </p:sp>
      <p:sp>
        <p:nvSpPr>
          <p:cNvPr id="2" name="pole tekstowe 1"/>
          <p:cNvSpPr txBox="1"/>
          <p:nvPr/>
        </p:nvSpPr>
        <p:spPr bwMode="auto">
          <a:xfrm>
            <a:off x="984738" y="164123"/>
            <a:ext cx="1930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pl-PL" sz="3600" b="1"/>
              <a:t>Rola ODL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 bwMode="auto">
          <a:xfrm>
            <a:off x="4670999" y="1132303"/>
            <a:ext cx="5997001" cy="1655762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pl-PL" sz="3200" b="1"/>
              <a:t>Zasady udziału</a:t>
            </a:r>
            <a:br>
              <a:rPr lang="pl-PL" sz="3200" b="1"/>
            </a:br>
            <a:r>
              <a:rPr lang="pl-PL" sz="3200" b="1"/>
              <a:t>w Programie</a:t>
            </a:r>
            <a:endParaRPr lang="pl-PL" sz="320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869499" y="3147461"/>
            <a:ext cx="3600000" cy="240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3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pl-PL" sz="3200"/>
              <a:t>Generator Społeczny</a:t>
            </a:r>
            <a:endParaRPr lang="pl-PL" sz="320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4"/>
          </p:nvPr>
        </p:nvSpPr>
        <p:spPr bwMode="auto"/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pl-PL" sz="2400"/>
              <a:t>W 2023 roku uruchomiony został Generator Społeczny:</a:t>
            </a:r>
            <a:endParaRPr/>
          </a:p>
          <a:p>
            <a:pPr marL="0" indent="0">
              <a:buNone/>
              <a:defRPr/>
            </a:pPr>
            <a:r>
              <a:rPr lang="pl-PL" sz="2400" u="sng">
                <a:hlinkClick r:id="rId2" tooltip="https://generatorspoleczny.pl/"/>
              </a:rPr>
              <a:t>https://</a:t>
            </a:r>
            <a:r>
              <a:rPr lang="pl-PL" sz="2400" u="sng">
                <a:hlinkClick r:id="rId2" tooltip="https://generatorspoleczny.pl/"/>
              </a:rPr>
              <a:t>generatorspoleczny.pl</a:t>
            </a:r>
            <a:endParaRPr lang="pl-PL" sz="2400"/>
          </a:p>
          <a:p>
            <a:pPr marL="0" indent="0">
              <a:buNone/>
              <a:defRPr/>
            </a:pPr>
            <a:endParaRPr lang="pl-PL" sz="2400"/>
          </a:p>
          <a:p>
            <a:pPr marL="0" indent="0">
              <a:buNone/>
              <a:defRPr/>
            </a:pPr>
            <a:r>
              <a:rPr lang="pl-PL" sz="2400"/>
              <a:t>Jest to nowe narzędzie, w którym będą:</a:t>
            </a:r>
            <a:endParaRPr/>
          </a:p>
          <a:p>
            <a:pPr>
              <a:defRPr/>
            </a:pPr>
            <a:r>
              <a:rPr lang="pl-PL" sz="2400"/>
              <a:t>s</a:t>
            </a:r>
            <a:r>
              <a:rPr lang="pl-PL" sz="2400"/>
              <a:t>kładane wnioski</a:t>
            </a:r>
            <a:endParaRPr/>
          </a:p>
          <a:p>
            <a:pPr>
              <a:defRPr/>
            </a:pPr>
            <a:r>
              <a:rPr lang="pl-PL" sz="2400"/>
              <a:t>p</a:t>
            </a:r>
            <a:r>
              <a:rPr lang="pl-PL" sz="2400"/>
              <a:t>odpisywane umowy</a:t>
            </a:r>
            <a:endParaRPr/>
          </a:p>
          <a:p>
            <a:pPr>
              <a:defRPr/>
            </a:pPr>
            <a:r>
              <a:rPr lang="pl-PL" sz="2400"/>
              <a:t>rozliczane projekty</a:t>
            </a:r>
            <a:endParaRPr/>
          </a:p>
          <a:p>
            <a:pPr>
              <a:defRPr/>
            </a:pPr>
            <a:endParaRPr lang="pl-PL" sz="2400"/>
          </a:p>
          <a:p>
            <a:pPr marL="0" indent="0">
              <a:buNone/>
              <a:defRPr/>
            </a:pPr>
            <a:r>
              <a:rPr lang="pl-PL" sz="2400"/>
              <a:t>Każdy wnioskodawca musi założyć nowe konto!</a:t>
            </a:r>
            <a:endParaRPr lang="pl-PL" sz="240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C77EEB4-143E-4FD0-9B6B-C1777D372456}" type="slidenum">
              <a:rPr lang="pl-PL"/>
              <a:t/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61845" y="1849448"/>
            <a:ext cx="5040000" cy="3505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3"/>
          </p:nvPr>
        </p:nvSpPr>
        <p:spPr bwMode="auto">
          <a:xfrm>
            <a:off x="1043797" y="397309"/>
            <a:ext cx="10311592" cy="699971"/>
          </a:xfrm>
        </p:spPr>
        <p:txBody>
          <a:bodyPr>
            <a:normAutofit fontScale="25000" lnSpcReduction="20000"/>
          </a:bodyPr>
          <a:lstStyle/>
          <a:p>
            <a:pPr>
              <a:defRPr/>
            </a:pPr>
            <a:endParaRPr lang="pl-PL" sz="2800">
              <a:latin typeface="+mj-lt"/>
            </a:endParaRPr>
          </a:p>
          <a:p>
            <a:pPr>
              <a:defRPr/>
            </a:pPr>
            <a:endParaRPr lang="pl-PL" sz="2800">
              <a:latin typeface="+mj-lt"/>
            </a:endParaRPr>
          </a:p>
          <a:p>
            <a:pPr>
              <a:defRPr/>
            </a:pPr>
            <a:r>
              <a:rPr lang="pl-PL" sz="11200">
                <a:latin typeface="+mj-lt"/>
              </a:rPr>
              <a:t>W ramach konkursu wsparte mogą być projekty, które:</a:t>
            </a:r>
            <a:endParaRPr lang="pl-PL" sz="11200">
              <a:latin typeface="+mj-lt"/>
            </a:endParaRPr>
          </a:p>
          <a:p>
            <a:pPr>
              <a:defRPr/>
            </a:pP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4"/>
          </p:nvPr>
        </p:nvSpPr>
        <p:spPr bwMode="auto">
          <a:xfrm>
            <a:off x="1043797" y="1477818"/>
            <a:ext cx="10025256" cy="4711845"/>
          </a:xfrm>
          <a:prstGeom prst="rect">
            <a:avLst/>
          </a:prstGeom>
          <a:noFill/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pl-PL" sz="2000" b="1"/>
              <a:t>zakładają współdziałanie mieszkańców</a:t>
            </a:r>
            <a:r>
              <a:rPr lang="pl-PL" sz="2000"/>
              <a:t>, dzięki któremu możliwe jest osiąganie celów</a:t>
            </a:r>
            <a:br>
              <a:rPr lang="pl-PL" sz="2000"/>
            </a:br>
            <a:r>
              <a:rPr lang="pl-PL" sz="2000"/>
              <a:t>o charakterze dobra wspólnego, wynikają z konkretnych potrzeb danej społeczności,</a:t>
            </a:r>
            <a:endParaRPr/>
          </a:p>
          <a:p>
            <a:pPr>
              <a:defRPr/>
            </a:pPr>
            <a:r>
              <a:rPr lang="pl-PL" sz="2000" b="1"/>
              <a:t>mają jasno określony cel, dobrze zaplanowane działania, mierzalne rezultaty i rozsądne koszty realizacji,</a:t>
            </a:r>
            <a:endParaRPr/>
          </a:p>
          <a:p>
            <a:pPr>
              <a:defRPr/>
            </a:pPr>
            <a:r>
              <a:rPr lang="pl-PL" sz="2000" b="1"/>
              <a:t>przewidują takie działania, które będą kierowane do określonej grupy odbiorców</a:t>
            </a:r>
            <a:r>
              <a:rPr lang="pl-PL" sz="2000"/>
              <a:t>,</a:t>
            </a:r>
            <a:br>
              <a:rPr lang="pl-PL" sz="2000"/>
            </a:br>
            <a:r>
              <a:rPr lang="pl-PL" sz="2000"/>
              <a:t>a jednocześnie będą służyć całej społeczności,</a:t>
            </a:r>
            <a:endParaRPr/>
          </a:p>
          <a:p>
            <a:pPr>
              <a:defRPr/>
            </a:pPr>
            <a:r>
              <a:rPr lang="pl-PL" sz="2000" b="1"/>
              <a:t>będą realizowane wspólnymi siłami mieszkańców i instytucji życia lokalnego </a:t>
            </a:r>
            <a:r>
              <a:rPr lang="pl-PL" sz="2000"/>
              <a:t>– samorządów, przedsiębiorców i organizacji społecznych,</a:t>
            </a:r>
            <a:endParaRPr/>
          </a:p>
          <a:p>
            <a:pPr>
              <a:defRPr/>
            </a:pPr>
            <a:r>
              <a:rPr lang="pl-PL" sz="2000" b="1"/>
              <a:t>będą umiejętnie i w sposób przemyślany angażowały zasoby lokalne </a:t>
            </a:r>
            <a:r>
              <a:rPr lang="pl-PL" sz="2000"/>
              <a:t>– naturalne, społeczne, ludzkie i finansowe,</a:t>
            </a:r>
            <a:endParaRPr/>
          </a:p>
          <a:p>
            <a:pPr>
              <a:defRPr/>
            </a:pPr>
            <a:r>
              <a:rPr lang="pl-PL" sz="2000" b="1"/>
              <a:t>przewidują działania zmniejszające negatywne skutki pandemii oraz wspierają inicjatywy lokalne na rzecz pomocy uchodźcom z Ukrainy. </a:t>
            </a:r>
            <a:r>
              <a:rPr lang="pl-PL" sz="2000"/>
              <a:t>Te negatywne skutki pandemii mogą dotyczyć różnych obszarów, np. edukacji, sportu, kultury, zdrowia, aktywności społecznej. Mogą też dotyczyć różnych form społecznego zaangażowania, np.: konieczność zastąpienia działań edukacyjnych ze świata realnego, przeniesienia ich do przestrzeni online.</a:t>
            </a:r>
            <a:endParaRPr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C77EEB4-143E-4FD0-9B6B-C1777D372456}" type="slidenum">
              <a:rPr lang="pl-PL"/>
              <a:t/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 bwMode="auto">
          <a:xfrm>
            <a:off x="221378" y="704749"/>
            <a:ext cx="530592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Aft>
                <a:spcPts val="0"/>
              </a:spcAft>
              <a:buFont typeface="Arial"/>
              <a:buNone/>
              <a:defRPr/>
            </a:pPr>
            <a:r>
              <a:rPr lang="pl-PL" sz="2000" b="1">
                <a:solidFill>
                  <a:schemeClr val="bg1"/>
                </a:solidFill>
              </a:rPr>
              <a:t>W Programie wysoko oceniane będą projekty, które proponują nowe działania lub nową ofertę dla mieszkańców, albo włączają nowe </a:t>
            </a:r>
            <a:r>
              <a:rPr lang="pl-PL" sz="2000" b="1">
                <a:solidFill>
                  <a:schemeClr val="bg1"/>
                </a:solidFill>
              </a:rPr>
              <a:t>środowiska w </a:t>
            </a:r>
            <a:r>
              <a:rPr lang="pl-PL" sz="2000" b="1">
                <a:solidFill>
                  <a:schemeClr val="bg1"/>
                </a:solidFill>
              </a:rPr>
              <a:t>prowadzone wcześniej działania</a:t>
            </a:r>
            <a:r>
              <a:rPr lang="pl-PL" sz="2000" b="1">
                <a:solidFill>
                  <a:schemeClr val="bg1"/>
                </a:solidFill>
              </a:rPr>
              <a:t>.</a:t>
            </a:r>
            <a:endParaRPr/>
          </a:p>
          <a:p>
            <a:pPr marL="0" indent="0">
              <a:spcAft>
                <a:spcPts val="0"/>
              </a:spcAft>
              <a:buFont typeface="Arial"/>
              <a:buNone/>
              <a:defRPr/>
            </a:pPr>
            <a:r>
              <a:rPr lang="pl-PL" sz="2000" b="1">
                <a:solidFill>
                  <a:schemeClr val="bg1"/>
                </a:solidFill>
              </a:rPr>
              <a:t> </a:t>
            </a:r>
            <a:endParaRPr/>
          </a:p>
          <a:p>
            <a:pPr marL="0" indent="0">
              <a:spcAft>
                <a:spcPts val="0"/>
              </a:spcAft>
              <a:buFont typeface="Arial"/>
              <a:buNone/>
              <a:defRPr/>
            </a:pPr>
            <a:r>
              <a:rPr lang="pl-PL" sz="2000" b="1">
                <a:solidFill>
                  <a:schemeClr val="bg1"/>
                </a:solidFill>
              </a:rPr>
              <a:t>Od </a:t>
            </a:r>
            <a:r>
              <a:rPr lang="pl-PL" sz="2000" b="1">
                <a:solidFill>
                  <a:schemeClr val="bg1"/>
                </a:solidFill>
              </a:rPr>
              <a:t>wnioskodawców oczekujemy nowych pomysłów, nowych ofert, które mogą być adaptacją działań podejmowanych przez inne </a:t>
            </a:r>
            <a:r>
              <a:rPr lang="pl-PL" sz="2000" b="1">
                <a:solidFill>
                  <a:schemeClr val="bg1"/>
                </a:solidFill>
              </a:rPr>
              <a:t>środowiska lub </a:t>
            </a:r>
            <a:r>
              <a:rPr lang="pl-PL" sz="2000" b="1">
                <a:solidFill>
                  <a:schemeClr val="bg1"/>
                </a:solidFill>
              </a:rPr>
              <a:t>zupełnie nową </a:t>
            </a:r>
            <a:r>
              <a:rPr lang="pl-PL" sz="2000" b="1">
                <a:solidFill>
                  <a:schemeClr val="bg1"/>
                </a:solidFill>
              </a:rPr>
              <a:t>propozycją.</a:t>
            </a:r>
            <a:endParaRPr/>
          </a:p>
          <a:p>
            <a:pPr marL="0" indent="0">
              <a:spcAft>
                <a:spcPts val="0"/>
              </a:spcAft>
              <a:buFont typeface="Arial"/>
              <a:buNone/>
              <a:defRPr/>
            </a:pPr>
            <a:endParaRPr lang="pl-PL" sz="2000" b="1">
              <a:solidFill>
                <a:schemeClr val="bg1"/>
              </a:solidFill>
            </a:endParaRPr>
          </a:p>
          <a:p>
            <a:pPr marL="0" indent="0">
              <a:spcAft>
                <a:spcPts val="0"/>
              </a:spcAft>
              <a:buFont typeface="Arial"/>
              <a:buNone/>
              <a:defRPr/>
            </a:pPr>
            <a:r>
              <a:rPr lang="pl-PL" sz="2000" b="1">
                <a:solidFill>
                  <a:schemeClr val="bg1"/>
                </a:solidFill>
              </a:rPr>
              <a:t>Składane </a:t>
            </a:r>
            <a:r>
              <a:rPr lang="pl-PL" sz="2000" b="1">
                <a:solidFill>
                  <a:schemeClr val="bg1"/>
                </a:solidFill>
              </a:rPr>
              <a:t>do konkursu projekty mogą być rozwinięciem wcześniej podjętych działań. </a:t>
            </a:r>
            <a:endParaRPr/>
          </a:p>
          <a:p>
            <a:pPr marL="0" indent="0">
              <a:spcAft>
                <a:spcPts val="0"/>
              </a:spcAft>
              <a:buFont typeface="Arial"/>
              <a:buNone/>
              <a:defRPr/>
            </a:pPr>
            <a:endParaRPr lang="pl-PL" sz="2000" b="1">
              <a:solidFill>
                <a:schemeClr val="bg1"/>
              </a:solidFill>
            </a:endParaRPr>
          </a:p>
          <a:p>
            <a:pPr marL="0" indent="0">
              <a:spcAft>
                <a:spcPts val="0"/>
              </a:spcAft>
              <a:buFont typeface="Arial"/>
              <a:buNone/>
              <a:defRPr/>
            </a:pPr>
            <a:endParaRPr lang="pl-PL" sz="2000" b="1">
              <a:solidFill>
                <a:schemeClr val="bg1"/>
              </a:solidFill>
            </a:endParaRPr>
          </a:p>
          <a:p>
            <a:pPr marL="0" indent="0">
              <a:spcAft>
                <a:spcPts val="0"/>
              </a:spcAft>
              <a:buFont typeface="Arial"/>
              <a:buNone/>
              <a:defRPr/>
            </a:pPr>
            <a:r>
              <a:rPr lang="pl-PL" sz="2000" b="1">
                <a:solidFill>
                  <a:schemeClr val="bg1"/>
                </a:solidFill>
              </a:rPr>
              <a:t>W Konkursie nie będą finansowane działania akcyjne i jednorazowe wydarzenia</a:t>
            </a:r>
            <a:br>
              <a:rPr lang="pl-PL" sz="2000" b="1">
                <a:solidFill>
                  <a:schemeClr val="bg1"/>
                </a:solidFill>
              </a:rPr>
            </a:br>
            <a:r>
              <a:rPr lang="pl-PL" sz="2000" b="1">
                <a:solidFill>
                  <a:schemeClr val="bg1"/>
                </a:solidFill>
              </a:rPr>
              <a:t>(trwające krócej niż 2/3miesiące</a:t>
            </a:r>
            <a:r>
              <a:rPr lang="pl-PL" sz="2000" b="1">
                <a:solidFill>
                  <a:schemeClr val="bg1"/>
                </a:solidFill>
              </a:rPr>
              <a:t>).</a:t>
            </a:r>
            <a:endParaRPr lang="pl-PL" sz="2000" b="1">
              <a:solidFill>
                <a:schemeClr val="bg1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C77EEB4-143E-4FD0-9B6B-C1777D372456}" type="slidenum">
              <a:rPr lang="pl-PL"/>
              <a:t/>
            </a:fld>
            <a:endParaRPr lang="pl-PL"/>
          </a:p>
        </p:txBody>
      </p:sp>
      <p:pic>
        <p:nvPicPr>
          <p:cNvPr id="7" name="Obraz 6" descr="Obraz zawierający tekst, osoba&#10;&#10;Opis wygenerowany automatycznie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976337" y="1591632"/>
            <a:ext cx="5965407" cy="3979381"/>
          </a:xfrm>
          <a:prstGeom prst="rect">
            <a:avLst/>
          </a:prstGeom>
        </p:spPr>
      </p:pic>
      <p:cxnSp>
        <p:nvCxnSpPr>
          <p:cNvPr id="8" name="Łącznik prosty 7"/>
          <p:cNvCxnSpPr>
            <a:cxnSpLocks/>
          </p:cNvCxnSpPr>
          <p:nvPr/>
        </p:nvCxnSpPr>
        <p:spPr bwMode="auto">
          <a:xfrm flipV="1">
            <a:off x="221376" y="4703661"/>
            <a:ext cx="1674795" cy="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3"/>
          </p:nvPr>
        </p:nvSpPr>
        <p:spPr bwMode="auto"/>
        <p:txBody>
          <a:bodyPr/>
          <a:lstStyle/>
          <a:p>
            <a:pPr>
              <a:defRPr/>
            </a:pPr>
            <a:r>
              <a:rPr lang="pl-PL"/>
              <a:t>Ogólnopolskie </a:t>
            </a:r>
            <a:r>
              <a:rPr lang="pl-PL"/>
              <a:t>ścieżki tematyczne</a:t>
            </a:r>
            <a:endParaRPr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4"/>
          </p:nvPr>
        </p:nvSpPr>
        <p:spPr bwMode="auto"/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pl-PL"/>
              <a:t>W </a:t>
            </a:r>
            <a:r>
              <a:rPr lang="pl-PL"/>
              <a:t>latach 2023-2024, w ramach Konkursów prowadzonych przez wszystkie ODL, prowadzone będą trzy ogólnopolskie ścieżki </a:t>
            </a:r>
            <a:r>
              <a:rPr lang="pl-PL"/>
              <a:t>tematyczne:</a:t>
            </a:r>
            <a:endParaRPr/>
          </a:p>
          <a:p>
            <a:pPr marL="514350" indent="-514350">
              <a:buAutoNum type="arabicParenR"/>
              <a:defRPr/>
            </a:pPr>
            <a:r>
              <a:rPr lang="pl-PL"/>
              <a:t>„</a:t>
            </a:r>
            <a:r>
              <a:rPr lang="pl-PL"/>
              <a:t>Działaj lokalnie i solidarnie z Ukrainą”</a:t>
            </a:r>
            <a:endParaRPr/>
          </a:p>
          <a:p>
            <a:pPr marL="514350" indent="-514350">
              <a:buAutoNum type="arabicParenR"/>
              <a:defRPr/>
            </a:pPr>
            <a:r>
              <a:rPr lang="pl-PL"/>
              <a:t>„Działaj ekologicznie”</a:t>
            </a:r>
            <a:endParaRPr/>
          </a:p>
          <a:p>
            <a:pPr marL="514350" indent="-514350">
              <a:buAutoNum type="arabicParenR"/>
              <a:defRPr/>
            </a:pPr>
            <a:r>
              <a:rPr lang="pl-PL"/>
              <a:t>„Młodzież działa lokalnie"</a:t>
            </a:r>
            <a:endParaRPr/>
          </a:p>
          <a:p>
            <a:pPr marL="0" indent="0">
              <a:buNone/>
              <a:defRPr/>
            </a:pPr>
            <a:endParaRPr lang="pl-PL"/>
          </a:p>
          <a:p>
            <a:pPr marL="0" indent="0">
              <a:buNone/>
              <a:defRPr/>
            </a:pPr>
            <a:r>
              <a:rPr lang="pl-PL"/>
              <a:t>Uwypuklenie </a:t>
            </a:r>
            <a:r>
              <a:rPr lang="pl-PL"/>
              <a:t>tych trzech ścieżek ma na celu zwrócenie uwagi na najbardziej pożądane tematy </a:t>
            </a:r>
            <a:r>
              <a:rPr lang="pl-PL"/>
              <a:t>Projektów.</a:t>
            </a:r>
            <a:br>
              <a:rPr lang="pl-PL"/>
            </a:br>
            <a:r>
              <a:rPr lang="pl-PL"/>
              <a:t>Nie </a:t>
            </a:r>
            <a:r>
              <a:rPr lang="pl-PL"/>
              <a:t>oznacza to jednak, że lokalne Projekty mają dotyczyć wyłącznie tej tematyki</a:t>
            </a:r>
            <a:r>
              <a:rPr lang="pl-PL"/>
              <a:t>.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C77EEB4-143E-4FD0-9B6B-C1777D372456}" type="slidenum">
              <a:rPr lang="pl-PL"/>
              <a:t/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42060" y="1629000"/>
            <a:ext cx="2400750" cy="360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3"/>
          </p:nvPr>
        </p:nvSpPr>
        <p:spPr bwMode="auto"/>
        <p:txBody>
          <a:bodyPr/>
          <a:lstStyle/>
          <a:p>
            <a:pPr>
              <a:defRPr/>
            </a:pPr>
            <a:endParaRPr lang="pl-PL"/>
          </a:p>
        </p:txBody>
      </p:sp>
      <p:pic>
        <p:nvPicPr>
          <p:cNvPr id="5" name="Symbol zastępczy zawartości 4"/>
          <p:cNvPicPr>
            <a:picLocks noChangeAspect="1" noGrp="1"/>
          </p:cNvPicPr>
          <p:nvPr>
            <p:ph sz="quarter" idx="4"/>
          </p:nvPr>
        </p:nvPicPr>
        <p:blipFill>
          <a:blip r:embed="rId2"/>
          <a:stretch/>
        </p:blipFill>
        <p:spPr bwMode="auto">
          <a:xfrm>
            <a:off x="3669505" y="1477963"/>
            <a:ext cx="7067550" cy="4711700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C77EEB4-143E-4FD0-9B6B-C1777D372456}" type="slidenum">
              <a:rPr lang="pl-PL"/>
              <a:t/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3"/>
          </p:nvPr>
        </p:nvSpPr>
        <p:spPr bwMode="auto"/>
        <p:txBody>
          <a:bodyPr>
            <a:normAutofit fontScale="25000" lnSpcReduction="20000"/>
          </a:bodyPr>
          <a:lstStyle/>
          <a:p>
            <a:pPr>
              <a:defRPr/>
            </a:pPr>
            <a:endParaRPr lang="pl-PL" sz="2800">
              <a:latin typeface="+mj-lt"/>
            </a:endParaRPr>
          </a:p>
          <a:p>
            <a:pPr>
              <a:defRPr/>
            </a:pPr>
            <a:endParaRPr lang="pl-PL" sz="2800">
              <a:latin typeface="+mj-lt"/>
            </a:endParaRPr>
          </a:p>
          <a:p>
            <a:pPr>
              <a:lnSpc>
                <a:spcPct val="110000"/>
              </a:lnSpc>
              <a:defRPr/>
            </a:pPr>
            <a:r>
              <a:rPr lang="pl-PL" sz="11200">
                <a:latin typeface="Calibri"/>
                <a:ea typeface="Times New Roman"/>
                <a:cs typeface="Times New Roman"/>
              </a:rPr>
              <a:t>„Działaj lokalnie i solidarnie z Ukrainą” - szczegóły</a:t>
            </a:r>
            <a:endParaRPr lang="pl-PL" sz="1120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4"/>
          </p:nvPr>
        </p:nvSpPr>
        <p:spPr bwMode="auto">
          <a:xfrm>
            <a:off x="1040235" y="1477818"/>
            <a:ext cx="10084965" cy="471184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pl-PL" sz="2000">
                <a:latin typeface="Calibri"/>
                <a:ea typeface="Times New Roman"/>
                <a:cs typeface="Times New Roman"/>
              </a:rPr>
              <a:t>Program „Działaj Lokalnie”</a:t>
            </a:r>
            <a:r>
              <a:rPr lang="pl-PL" sz="2000">
                <a:latin typeface="Calibri"/>
                <a:ea typeface="Times New Roman"/>
                <a:cs typeface="Times New Roman"/>
              </a:rPr>
              <a:t> otwieramy się na projekty interwencyjne wspierające uchodźców</a:t>
            </a:r>
            <a:br>
              <a:rPr lang="pl-PL" sz="2000">
                <a:latin typeface="Calibri"/>
                <a:ea typeface="Times New Roman"/>
                <a:cs typeface="Times New Roman"/>
              </a:rPr>
            </a:br>
            <a:r>
              <a:rPr lang="pl-PL" sz="2000">
                <a:latin typeface="Calibri"/>
                <a:ea typeface="Times New Roman"/>
                <a:cs typeface="Times New Roman"/>
              </a:rPr>
              <a:t>z </a:t>
            </a:r>
            <a:r>
              <a:rPr lang="pl-PL" sz="2000">
                <a:latin typeface="Calibri"/>
                <a:ea typeface="Times New Roman"/>
                <a:cs typeface="Times New Roman"/>
              </a:rPr>
              <a:t>Ukrainy.</a:t>
            </a:r>
            <a:br>
              <a:rPr lang="pl-PL" sz="2000">
                <a:latin typeface="Calibri"/>
                <a:ea typeface="Times New Roman"/>
                <a:cs typeface="Times New Roman"/>
              </a:rPr>
            </a:br>
            <a:r>
              <a:rPr lang="pl-PL" sz="2000">
                <a:latin typeface="Calibri"/>
                <a:ea typeface="Times New Roman"/>
                <a:cs typeface="Times New Roman"/>
              </a:rPr>
              <a:t>Będziemy wspierać zapewnienie im bezpieczeństwa, wsparcie humanitarne, pomoc w integracji w Polsce, działania edukacyjne i opiekuńcze dla dzieci. Środki będzie można przeznaczyć na takie działania jak:</a:t>
            </a:r>
            <a:endParaRPr/>
          </a:p>
          <a:p>
            <a:pPr lvl="0" algn="just">
              <a:defRPr/>
            </a:pPr>
            <a:r>
              <a:rPr lang="pl-PL" sz="2000" b="1">
                <a:latin typeface="Calibri"/>
                <a:ea typeface="Times New Roman"/>
                <a:cs typeface="Times New Roman"/>
              </a:rPr>
              <a:t>wspieranie lokalnych społeczności przyjmujących uchodźców</a:t>
            </a:r>
            <a:r>
              <a:rPr lang="pl-PL" sz="2000">
                <a:latin typeface="Calibri"/>
                <a:ea typeface="Times New Roman"/>
                <a:cs typeface="Times New Roman"/>
              </a:rPr>
              <a:t>,</a:t>
            </a:r>
            <a:endParaRPr/>
          </a:p>
          <a:p>
            <a:pPr lvl="0" algn="just">
              <a:defRPr/>
            </a:pPr>
            <a:r>
              <a:rPr lang="pl-PL" sz="2000" b="1">
                <a:latin typeface="Calibri"/>
                <a:ea typeface="Times New Roman"/>
                <a:cs typeface="Times New Roman"/>
              </a:rPr>
              <a:t>działania integrujące i adaptacyjne dla osób przybywających z Ukrainy</a:t>
            </a:r>
            <a:r>
              <a:rPr lang="pl-PL" sz="2000">
                <a:latin typeface="Calibri"/>
                <a:ea typeface="Times New Roman"/>
                <a:cs typeface="Times New Roman"/>
              </a:rPr>
              <a:t>, takie jak:</a:t>
            </a:r>
            <a:br>
              <a:rPr lang="pl-PL" sz="2000">
                <a:latin typeface="Calibri"/>
                <a:ea typeface="Times New Roman"/>
                <a:cs typeface="Times New Roman"/>
              </a:rPr>
            </a:br>
            <a:r>
              <a:rPr lang="pl-PL" sz="2000">
                <a:latin typeface="Calibri"/>
                <a:ea typeface="Times New Roman"/>
                <a:cs typeface="Times New Roman"/>
              </a:rPr>
              <a:t>pomoc prawna, edukacyjna, psychologiczna,</a:t>
            </a:r>
            <a:endParaRPr/>
          </a:p>
          <a:p>
            <a:pPr lvl="0" algn="just">
              <a:defRPr/>
            </a:pPr>
            <a:r>
              <a:rPr lang="pl-PL" sz="2000" b="1">
                <a:latin typeface="Calibri"/>
                <a:ea typeface="Times New Roman"/>
                <a:cs typeface="Times New Roman"/>
              </a:rPr>
              <a:t>pomoc w organizacji pobytu w Polsce</a:t>
            </a:r>
            <a:r>
              <a:rPr lang="pl-PL" sz="2000">
                <a:latin typeface="Calibri"/>
                <a:ea typeface="Times New Roman"/>
                <a:cs typeface="Times New Roman"/>
              </a:rPr>
              <a:t>, np. koordynację pomocy humanitarnej,</a:t>
            </a:r>
            <a:endParaRPr/>
          </a:p>
          <a:p>
            <a:pPr lvl="0" algn="just">
              <a:defRPr/>
            </a:pPr>
            <a:r>
              <a:rPr lang="pl-PL" sz="2000" b="1">
                <a:latin typeface="Calibri"/>
                <a:ea typeface="Times New Roman"/>
                <a:cs typeface="Times New Roman"/>
              </a:rPr>
              <a:t>punkty kontaktowe, koordynacyjne, informacyjne</a:t>
            </a:r>
            <a:r>
              <a:rPr lang="pl-PL" sz="2000">
                <a:latin typeface="Calibri"/>
                <a:ea typeface="Times New Roman"/>
                <a:cs typeface="Times New Roman"/>
              </a:rPr>
              <a:t>,</a:t>
            </a:r>
            <a:endParaRPr/>
          </a:p>
          <a:p>
            <a:pPr lvl="0" algn="just">
              <a:defRPr/>
            </a:pPr>
            <a:r>
              <a:rPr lang="pl-PL" sz="2000" b="1">
                <a:latin typeface="Calibri"/>
                <a:ea typeface="Times New Roman"/>
                <a:cs typeface="Times New Roman"/>
              </a:rPr>
              <a:t>zakup wyposażenia na czas pobytu w Polsce</a:t>
            </a:r>
            <a:r>
              <a:rPr lang="pl-PL" sz="2000">
                <a:latin typeface="Calibri"/>
                <a:ea typeface="Times New Roman"/>
                <a:cs typeface="Times New Roman"/>
              </a:rPr>
              <a:t> typu: odzież, środki czystości, wyposażenie mieszkania,</a:t>
            </a:r>
            <a:endParaRPr/>
          </a:p>
          <a:p>
            <a:pPr lvl="0" algn="just">
              <a:spcAft>
                <a:spcPts val="600"/>
              </a:spcAft>
              <a:defRPr/>
            </a:pPr>
            <a:r>
              <a:rPr lang="pl-PL" sz="2000" b="1">
                <a:latin typeface="Calibri"/>
                <a:ea typeface="Times New Roman"/>
                <a:cs typeface="Times New Roman"/>
              </a:rPr>
              <a:t>organizacja zbiórek </a:t>
            </a:r>
            <a:r>
              <a:rPr lang="pl-PL" sz="2000">
                <a:latin typeface="Calibri"/>
                <a:ea typeface="Times New Roman"/>
                <a:cs typeface="Times New Roman"/>
              </a:rPr>
              <a:t>(finansowych i rzeczowych).</a:t>
            </a:r>
            <a:endParaRPr/>
          </a:p>
          <a:p>
            <a:pPr marL="0" indent="0">
              <a:buNone/>
              <a:defRPr/>
            </a:pPr>
            <a:endParaRPr lang="pl-PL" sz="1800">
              <a:latin typeface="Calibri"/>
              <a:ea typeface="Times New Roman"/>
              <a:cs typeface="Times New Roman"/>
            </a:endParaRPr>
          </a:p>
          <a:p>
            <a:pPr>
              <a:defRPr/>
            </a:pPr>
            <a:endParaRPr lang="pl-PL" sz="200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C77EEB4-143E-4FD0-9B6B-C1777D372456}" type="slidenum">
              <a:rPr lang="pl-PL"/>
              <a:t/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3"/>
          </p:nvPr>
        </p:nvSpPr>
        <p:spPr bwMode="auto"/>
        <p:txBody>
          <a:bodyPr/>
          <a:lstStyle/>
          <a:p>
            <a:pPr>
              <a:defRPr/>
            </a:pPr>
            <a:endParaRPr lang="pl-PL"/>
          </a:p>
        </p:txBody>
      </p:sp>
      <p:pic>
        <p:nvPicPr>
          <p:cNvPr id="5" name="Symbol zastępczy zawartości 4"/>
          <p:cNvPicPr>
            <a:picLocks noChangeAspect="1" noGrp="1"/>
          </p:cNvPicPr>
          <p:nvPr>
            <p:ph sz="quarter" idx="4"/>
          </p:nvPr>
        </p:nvPicPr>
        <p:blipFill>
          <a:blip r:embed="rId2"/>
          <a:stretch/>
        </p:blipFill>
        <p:spPr bwMode="auto">
          <a:xfrm>
            <a:off x="2953280" y="1477963"/>
            <a:ext cx="6282266" cy="4711700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C77EEB4-143E-4FD0-9B6B-C1777D372456}" type="slidenum">
              <a:rPr lang="pl-PL"/>
              <a:t/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3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pl-PL" sz="2800"/>
              <a:t>„Działaj lokalnie i ekologicznie” – szczegóły </a:t>
            </a:r>
            <a:endParaRPr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4"/>
          </p:nvPr>
        </p:nvSpPr>
        <p:spPr bwMode="auto"/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pl-PL"/>
              <a:t>Ścieżka tematyczna „Działaj lokalnie i ekologicznie</a:t>
            </a:r>
            <a:r>
              <a:rPr lang="pl-PL"/>
              <a:t>”:</a:t>
            </a:r>
            <a:endParaRPr lang="pl-PL"/>
          </a:p>
          <a:p>
            <a:pPr>
              <a:defRPr/>
            </a:pPr>
            <a:r>
              <a:rPr lang="pl-PL"/>
              <a:t>przyczynia się do wzrostu świadomości ekologicznej w społecznościach lokalnych, powstawania nowych inicjatyw i przyłączania nowych partnerów</a:t>
            </a:r>
            <a:endParaRPr/>
          </a:p>
          <a:p>
            <a:pPr>
              <a:defRPr/>
            </a:pPr>
            <a:r>
              <a:rPr lang="pl-PL"/>
              <a:t>wspiera inicjatywy, które zmierzają do przeciwdziałania zjawiskom zmiany klimatu i utraty różnorodności biologicznej, mobilizując społeczności lokalne i wykorzystując ich potencjał</a:t>
            </a:r>
            <a:endParaRPr/>
          </a:p>
          <a:p>
            <a:pPr>
              <a:defRPr/>
            </a:pPr>
            <a:r>
              <a:rPr lang="pl-PL"/>
              <a:t>promuje aktywizm społeczny na rzecz ochrony środowiska poprzez edukację</a:t>
            </a:r>
            <a:endParaRPr/>
          </a:p>
          <a:p>
            <a:pPr marL="0" indent="0">
              <a:buNone/>
              <a:defRPr/>
            </a:pPr>
            <a:r>
              <a:rPr lang="pl-PL"/>
              <a:t>Podstawą merytoryczną projektów stanowią materiały opracowane przez Fundację WWF Polska, w tym nagranie webinarium: </a:t>
            </a:r>
            <a:r>
              <a:rPr lang="pl-PL" u="sng">
                <a:hlinkClick r:id="rId2" tooltip="https://www.youtube.com/watch?v=K2vbJ7vOFoE"/>
              </a:rPr>
              <a:t>https://</a:t>
            </a:r>
            <a:r>
              <a:rPr lang="pl-PL" u="sng">
                <a:hlinkClick r:id="rId2" tooltip="https://www.youtube.com/watch?v=K2vbJ7vOFoE"/>
              </a:rPr>
              <a:t>www.youtube.com/watch?v=K2vbJ7vOFoE</a:t>
            </a:r>
            <a:endParaRPr lang="pl-PL"/>
          </a:p>
          <a:p>
            <a:pPr marL="0" indent="0">
              <a:buNone/>
              <a:defRPr/>
            </a:pPr>
            <a:r>
              <a:rPr lang="pl-PL"/>
              <a:t>oraz </a:t>
            </a:r>
            <a:r>
              <a:rPr lang="pl-PL"/>
              <a:t>materiały edukacyjne udostępnione na stronie </a:t>
            </a:r>
            <a:r>
              <a:rPr lang="pl-PL" u="sng">
                <a:hlinkClick r:id="rId3" tooltip="http://www.wwf.pl/edukacja-wwf"/>
              </a:rPr>
              <a:t>www.wwf.pl/edukacja-wwf</a:t>
            </a:r>
            <a:r>
              <a:rPr lang="pl-PL"/>
              <a:t> </a:t>
            </a:r>
            <a:endParaRPr lang="pl-PL"/>
          </a:p>
          <a:p>
            <a:pPr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C77EEB4-143E-4FD0-9B6B-C1777D372456}" type="slidenum">
              <a:rPr lang="pl-PL"/>
              <a:t/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pl-PL"/>
              <a:t>Instrukcja dla </a:t>
            </a:r>
            <a:r>
              <a:rPr lang="pl-PL"/>
              <a:t>ODL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 bwMode="auto"/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pl-PL"/>
              <a:t>Prezentacja została przygotowana dla przedstawicieli ODL.</a:t>
            </a:r>
            <a:br>
              <a:rPr lang="pl-PL"/>
            </a:br>
            <a:r>
              <a:rPr lang="pl-PL"/>
              <a:t>Zawiera najważniejsze informacje o programie „Działaj Lokalnie”</a:t>
            </a:r>
            <a:br>
              <a:rPr lang="pl-PL"/>
            </a:br>
            <a:r>
              <a:rPr lang="pl-PL"/>
              <a:t>i konkursie „Działaj Lokalnie </a:t>
            </a:r>
            <a:r>
              <a:rPr lang="pl-PL"/>
              <a:t>2023”.</a:t>
            </a:r>
            <a:endParaRPr lang="pl-PL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br>
              <a:rPr lang="pl-PL"/>
            </a:br>
            <a:r>
              <a:rPr lang="pl-PL"/>
              <a:t>Przed zaprezentowaniem jej na spotkaniu dla wnioskodawców,</a:t>
            </a:r>
            <a:br>
              <a:rPr lang="pl-PL"/>
            </a:br>
            <a:r>
              <a:rPr lang="pl-PL"/>
              <a:t>prosimy zaktualizować lub uzupełnić w prezentacji </a:t>
            </a:r>
            <a:r>
              <a:rPr lang="pl-PL" b="1"/>
              <a:t>wyłącznie te treści</a:t>
            </a:r>
            <a:r>
              <a:rPr lang="pl-PL"/>
              <a:t>,</a:t>
            </a:r>
            <a:br>
              <a:rPr lang="pl-PL"/>
            </a:br>
            <a:r>
              <a:rPr lang="pl-PL">
                <a:solidFill>
                  <a:srgbClr val="FF00FF"/>
                </a:solidFill>
              </a:rPr>
              <a:t>które są zapisane kolorem purpurowym,</a:t>
            </a:r>
            <a:br>
              <a:rPr lang="pl-PL"/>
            </a:br>
            <a:r>
              <a:rPr lang="pl-PL"/>
              <a:t>następnie zmienić kolor liter na domyślny czarny. </a:t>
            </a:r>
            <a:endParaRPr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pl-PL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pl-PL"/>
              <a:t>Zespół „Działaj Lokalnie”</a:t>
            </a:r>
            <a:endParaRPr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pl-PL"/>
              <a:t>w Akademii Rozwoju Filantropii w Polsce</a:t>
            </a:r>
            <a:br>
              <a:rPr lang="pl-PL"/>
            </a:b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C77EEB4-143E-4FD0-9B6B-C1777D372456}" type="slidenum">
              <a:rPr lang="pl-PL"/>
              <a:t/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3"/>
          </p:nvPr>
        </p:nvSpPr>
        <p:spPr bwMode="auto"/>
        <p:txBody>
          <a:bodyPr/>
          <a:lstStyle/>
          <a:p>
            <a:pPr>
              <a:defRPr/>
            </a:pPr>
            <a:endParaRPr lang="pl-PL"/>
          </a:p>
        </p:txBody>
      </p:sp>
      <p:pic>
        <p:nvPicPr>
          <p:cNvPr id="5" name="Symbol zastępczy zawartości 4"/>
          <p:cNvPicPr>
            <a:picLocks noChangeAspect="1" noGrp="1"/>
          </p:cNvPicPr>
          <p:nvPr>
            <p:ph sz="quarter" idx="4"/>
          </p:nvPr>
        </p:nvPicPr>
        <p:blipFill>
          <a:blip r:embed="rId2"/>
          <a:stretch/>
        </p:blipFill>
        <p:spPr bwMode="auto">
          <a:xfrm>
            <a:off x="2328998" y="1477963"/>
            <a:ext cx="7532416" cy="4711700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C77EEB4-143E-4FD0-9B6B-C1777D372456}" type="slidenum">
              <a:rPr lang="pl-PL"/>
              <a:t/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3"/>
          </p:nvPr>
        </p:nvSpPr>
        <p:spPr bwMode="auto"/>
        <p:txBody>
          <a:bodyPr>
            <a:normAutofit fontScale="25000" lnSpcReduction="20000"/>
          </a:bodyPr>
          <a:lstStyle/>
          <a:p>
            <a:pPr>
              <a:defRPr/>
            </a:pPr>
            <a:endParaRPr lang="pl-PL" sz="2800">
              <a:latin typeface="+mj-lt"/>
            </a:endParaRPr>
          </a:p>
          <a:p>
            <a:pPr>
              <a:defRPr/>
            </a:pPr>
            <a:endParaRPr lang="pl-PL" sz="2800">
              <a:latin typeface="+mj-lt"/>
            </a:endParaRPr>
          </a:p>
          <a:p>
            <a:pPr>
              <a:lnSpc>
                <a:spcPct val="110000"/>
              </a:lnSpc>
              <a:defRPr/>
            </a:pPr>
            <a:r>
              <a:rPr lang="pl-PL" sz="11200">
                <a:latin typeface="Calibri"/>
                <a:ea typeface="Times New Roman"/>
                <a:cs typeface="Times New Roman"/>
              </a:rPr>
              <a:t>„Młodzież działa </a:t>
            </a:r>
            <a:r>
              <a:rPr lang="pl-PL" sz="11200">
                <a:latin typeface="Calibri"/>
                <a:ea typeface="Times New Roman"/>
                <a:cs typeface="Times New Roman"/>
              </a:rPr>
              <a:t>lokalnie” </a:t>
            </a:r>
            <a:r>
              <a:rPr lang="pl-PL" sz="11200">
                <a:latin typeface="Calibri"/>
                <a:ea typeface="Times New Roman"/>
                <a:cs typeface="Times New Roman"/>
              </a:rPr>
              <a:t>- szczegóły</a:t>
            </a:r>
            <a:endParaRPr lang="pl-PL" sz="1120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4"/>
          </p:nvPr>
        </p:nvSpPr>
        <p:spPr bwMode="auto">
          <a:xfrm>
            <a:off x="1048623" y="1477818"/>
            <a:ext cx="10065691" cy="471184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pl-PL" sz="2400">
                <a:latin typeface="Calibri"/>
                <a:ea typeface="Times New Roman"/>
                <a:cs typeface="Times New Roman"/>
              </a:rPr>
              <a:t>Ścieżka</a:t>
            </a:r>
            <a:r>
              <a:rPr lang="pl-PL" sz="2400">
                <a:latin typeface="Calibri"/>
                <a:ea typeface="Times New Roman"/>
                <a:cs typeface="Times New Roman"/>
              </a:rPr>
              <a:t>, w której dorosła młodzież (w wieku 18-26 lat) będzie mogła przyjąć globalną perspektywę, działając jednocześnie w lokalnych kontekstach. </a:t>
            </a:r>
            <a:endParaRPr lang="pl-PL" sz="2400">
              <a:latin typeface="Calibri"/>
              <a:ea typeface="Times New Roman"/>
              <a:cs typeface="Times New Roman"/>
            </a:endParaRPr>
          </a:p>
          <a:p>
            <a:pPr marL="0" indent="0">
              <a:buNone/>
              <a:defRPr/>
            </a:pPr>
            <a:r>
              <a:rPr lang="pl-PL" sz="2400">
                <a:latin typeface="Calibri"/>
                <a:ea typeface="Times New Roman"/>
                <a:cs typeface="Times New Roman"/>
              </a:rPr>
              <a:t>To </a:t>
            </a:r>
            <a:r>
              <a:rPr lang="pl-PL" sz="2400">
                <a:latin typeface="Calibri"/>
                <a:ea typeface="Times New Roman"/>
                <a:cs typeface="Times New Roman"/>
              </a:rPr>
              <a:t>młodzież w oparciu o własne spostrzeżenia i perspektywy może decydować o zakresie tematycznym swoich przedsięwzięć, działaniach, odbiorcach, </a:t>
            </a:r>
            <a:r>
              <a:rPr lang="pl-PL" sz="2400">
                <a:latin typeface="Calibri"/>
                <a:ea typeface="Times New Roman"/>
                <a:cs typeface="Times New Roman"/>
              </a:rPr>
              <a:t>budżecie.</a:t>
            </a:r>
            <a:br>
              <a:rPr lang="pl-PL" sz="2400">
                <a:latin typeface="Calibri"/>
                <a:ea typeface="Times New Roman"/>
                <a:cs typeface="Times New Roman"/>
              </a:rPr>
            </a:br>
            <a:r>
              <a:rPr lang="pl-PL" sz="2400">
                <a:latin typeface="Calibri"/>
                <a:ea typeface="Times New Roman"/>
                <a:cs typeface="Times New Roman"/>
              </a:rPr>
              <a:t>W </a:t>
            </a:r>
            <a:r>
              <a:rPr lang="pl-PL" sz="2400">
                <a:latin typeface="Calibri"/>
                <a:ea typeface="Times New Roman"/>
                <a:cs typeface="Times New Roman"/>
              </a:rPr>
              <a:t>organizację Projektu może być zaangażowana młodzież od 13 roku życia. </a:t>
            </a:r>
            <a:endParaRPr lang="pl-PL" sz="2400">
              <a:latin typeface="Calibri"/>
              <a:ea typeface="Times New Roman"/>
              <a:cs typeface="Times New Roman"/>
            </a:endParaRPr>
          </a:p>
          <a:p>
            <a:pPr marL="0" indent="0">
              <a:buNone/>
              <a:defRPr/>
            </a:pPr>
            <a:r>
              <a:rPr lang="pl-PL" sz="2400">
                <a:latin typeface="Calibri"/>
                <a:ea typeface="Times New Roman"/>
                <a:cs typeface="Times New Roman"/>
              </a:rPr>
              <a:t>W </a:t>
            </a:r>
            <a:r>
              <a:rPr lang="pl-PL" sz="2400">
                <a:latin typeface="Calibri"/>
                <a:ea typeface="Times New Roman"/>
                <a:cs typeface="Times New Roman"/>
              </a:rPr>
              <a:t>ramach „Szkoły Animacji Lokalnej” odbędzie się seria warsztatów i webinariów przygotowujących do projektowania i realizacji własnych projektów społecznych. </a:t>
            </a:r>
            <a:endParaRPr lang="pl-PL" sz="240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C77EEB4-143E-4FD0-9B6B-C1777D372456}" type="slidenum">
              <a:rPr lang="pl-PL"/>
              <a:t/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3"/>
          </p:nvPr>
        </p:nvSpPr>
        <p:spPr bwMode="auto"/>
        <p:txBody>
          <a:bodyPr/>
          <a:lstStyle/>
          <a:p>
            <a:pPr>
              <a:defRPr/>
            </a:pPr>
            <a:endParaRPr lang="pl-PL"/>
          </a:p>
        </p:txBody>
      </p:sp>
      <p:pic>
        <p:nvPicPr>
          <p:cNvPr id="5" name="Symbol zastępczy zawartości 4"/>
          <p:cNvPicPr>
            <a:picLocks noChangeAspect="1" noGrp="1"/>
          </p:cNvPicPr>
          <p:nvPr>
            <p:ph sz="quarter" idx="4"/>
          </p:nvPr>
        </p:nvPicPr>
        <p:blipFill>
          <a:blip r:embed="rId2"/>
          <a:stretch/>
        </p:blipFill>
        <p:spPr bwMode="auto">
          <a:xfrm>
            <a:off x="2218831" y="1629000"/>
            <a:ext cx="2401172" cy="3600000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C77EEB4-143E-4FD0-9B6B-C1777D372456}" type="slidenum">
              <a:rPr lang="pl-PL"/>
              <a:t/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467776" y="587142"/>
            <a:ext cx="3600000" cy="24000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467776" y="3760320"/>
            <a:ext cx="3600000" cy="240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3"/>
          </p:nvPr>
        </p:nvSpPr>
        <p:spPr bwMode="auto"/>
        <p:txBody>
          <a:bodyPr/>
          <a:lstStyle/>
          <a:p>
            <a:pPr>
              <a:defRPr/>
            </a:pPr>
            <a:endParaRPr lang="pl-PL"/>
          </a:p>
        </p:txBody>
      </p:sp>
      <p:pic>
        <p:nvPicPr>
          <p:cNvPr id="5" name="Symbol zastępczy zawartości 4"/>
          <p:cNvPicPr>
            <a:picLocks noChangeAspect="1" noGrp="1"/>
          </p:cNvPicPr>
          <p:nvPr>
            <p:ph sz="quarter" idx="4"/>
          </p:nvPr>
        </p:nvPicPr>
        <p:blipFill>
          <a:blip r:embed="rId2"/>
          <a:stretch/>
        </p:blipFill>
        <p:spPr bwMode="auto">
          <a:xfrm>
            <a:off x="3625723" y="2187893"/>
            <a:ext cx="4946904" cy="3291840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C77EEB4-143E-4FD0-9B6B-C1777D372456}" type="slidenum">
              <a:rPr lang="pl-PL"/>
              <a:t/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3"/>
          </p:nvPr>
        </p:nvSpPr>
        <p:spPr bwMode="auto">
          <a:xfrm>
            <a:off x="1042208" y="354373"/>
            <a:ext cx="10311592" cy="47090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l-PL" sz="2800">
                <a:latin typeface="+mj-lt"/>
              </a:rPr>
              <a:t>Kto może ubiegać się o dotację? </a:t>
            </a:r>
            <a:endParaRPr lang="pl-PL" sz="2800">
              <a:latin typeface="+mj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4"/>
          </p:nvPr>
        </p:nvSpPr>
        <p:spPr bwMode="auto">
          <a:xfrm>
            <a:off x="910707" y="1111662"/>
            <a:ext cx="10198280" cy="4870850"/>
          </a:xfrm>
        </p:spPr>
        <p:txBody>
          <a:bodyPr>
            <a:normAutofit/>
          </a:bodyPr>
          <a:lstStyle/>
          <a:p>
            <a:pPr>
              <a:buFont typeface="Wingdings"/>
              <a:buChar char="§"/>
              <a:defRPr/>
            </a:pPr>
            <a:r>
              <a:rPr lang="pl-PL" sz="2000" b="1"/>
              <a:t>organizacje pozarządowe</a:t>
            </a:r>
            <a:r>
              <a:rPr lang="pl-PL" sz="2000"/>
              <a:t> </a:t>
            </a:r>
            <a:endParaRPr/>
          </a:p>
          <a:p>
            <a:pPr marL="536575" indent="0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pl-PL" sz="2000"/>
              <a:t>posiadające </a:t>
            </a:r>
            <a:r>
              <a:rPr lang="pl-PL" sz="2000"/>
              <a:t>osobowość prawną (np. fundacje, stowarzyszenia, uczniowskie kluby sportowe, organizacje społeczno-zawodowe rolników, koła gospodyń wiejskich wpisane do Krajowego Rejestru Kół Gospodyń Wiejskich prowadzonego przez Agencję </a:t>
            </a:r>
            <a:r>
              <a:rPr lang="pl-PL" sz="2000"/>
              <a:t>Restrukturyzacji</a:t>
            </a:r>
            <a:br>
              <a:rPr lang="pl-PL" sz="2000"/>
            </a:br>
            <a:r>
              <a:rPr lang="pl-PL" sz="2000"/>
              <a:t>i </a:t>
            </a:r>
            <a:r>
              <a:rPr lang="pl-PL" sz="2000"/>
              <a:t>Modernizacji Rolnictwa), </a:t>
            </a:r>
            <a:br>
              <a:rPr lang="pl-PL" sz="2000"/>
            </a:br>
            <a:r>
              <a:rPr lang="pl-PL" sz="2000"/>
              <a:t>z </a:t>
            </a:r>
            <a:r>
              <a:rPr lang="pl-PL" sz="2000"/>
              <a:t>wyłączeniem: Lokalnych Grup Działania, Lokalnych Grup Rybackich, Lokalnych Organizacji Turystycznych, związków stowarzyszeń, fundacji skarbu państwa i ich oddziałów, fundacji utworzonych przez partie polityczne i stowarzyszeń związanych z partiami politycznymi, stowarzyszeń i fundacji założonych przez samorządy </a:t>
            </a:r>
            <a:r>
              <a:rPr lang="pl-PL" sz="2000"/>
              <a:t>lokalne</a:t>
            </a:r>
            <a:endParaRPr lang="pl-PL" sz="2000"/>
          </a:p>
          <a:p>
            <a:pPr>
              <a:buFont typeface="Wingdings"/>
              <a:buChar char="§"/>
              <a:defRPr/>
            </a:pPr>
            <a:r>
              <a:rPr lang="pl-PL" sz="2000" b="1"/>
              <a:t>zarejestrowane </a:t>
            </a:r>
            <a:r>
              <a:rPr lang="pl-PL" sz="2000" b="1"/>
              <a:t>w ewidencji prowadzonej przez starostę stowarzyszenia zwykłe,</a:t>
            </a:r>
            <a:endParaRPr lang="pl-PL" sz="2000"/>
          </a:p>
          <a:p>
            <a:pPr>
              <a:buFont typeface="Wingdings"/>
              <a:buChar char="§"/>
              <a:defRPr/>
            </a:pPr>
            <a:r>
              <a:rPr lang="pl-PL" sz="2000" b="1"/>
              <a:t>oddziały terenowe organizacji pozarządowych posiadające osobowość prawną,</a:t>
            </a:r>
            <a:endParaRPr/>
          </a:p>
          <a:p>
            <a:pPr>
              <a:buFont typeface="Arial"/>
              <a:buChar char="•"/>
              <a:defRPr/>
            </a:pPr>
            <a:endParaRPr lang="pl-PL" sz="2200" b="1"/>
          </a:p>
          <a:p>
            <a:pPr>
              <a:buFont typeface="Arial"/>
              <a:buChar char="•"/>
              <a:defRPr/>
            </a:pPr>
            <a:endParaRPr lang="pl-PL" sz="2800"/>
          </a:p>
          <a:p>
            <a:pPr>
              <a:defRPr/>
            </a:pPr>
            <a:endParaRPr lang="pl-PL"/>
          </a:p>
        </p:txBody>
      </p:sp>
      <p:cxnSp>
        <p:nvCxnSpPr>
          <p:cNvPr id="5" name="Łącznik prosty 4"/>
          <p:cNvCxnSpPr>
            <a:cxnSpLocks/>
          </p:cNvCxnSpPr>
          <p:nvPr/>
        </p:nvCxnSpPr>
        <p:spPr bwMode="auto">
          <a:xfrm>
            <a:off x="1357557" y="1505991"/>
            <a:ext cx="9832" cy="2606658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Symbol zastępczy numeru slajdu 17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C77EEB4-143E-4FD0-9B6B-C1777D372456}" type="slidenum">
              <a:rPr lang="pl-PL"/>
              <a:t/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3"/>
          </p:nvPr>
        </p:nvSpPr>
        <p:spPr bwMode="auto">
          <a:xfrm>
            <a:off x="1042208" y="354373"/>
            <a:ext cx="10311592" cy="47090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l-PL" sz="2800">
                <a:latin typeface="+mj-lt"/>
              </a:rPr>
              <a:t>Kto może ubiegać się o dotację? </a:t>
            </a:r>
            <a:endParaRPr lang="pl-PL" sz="2800">
              <a:latin typeface="+mj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4"/>
          </p:nvPr>
        </p:nvSpPr>
        <p:spPr bwMode="auto">
          <a:xfrm>
            <a:off x="910707" y="1111661"/>
            <a:ext cx="10208008" cy="5454509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95000" lnSpcReduction="1000"/>
          </a:bodyPr>
          <a:lstStyle/>
          <a:p>
            <a:pPr>
              <a:buFont typeface="Wingdings"/>
              <a:buChar char="§"/>
              <a:defRPr/>
            </a:pPr>
            <a:r>
              <a:rPr lang="pl-PL" sz="2000" b="1"/>
              <a:t>grupy nieformalne</a:t>
            </a:r>
            <a:r>
              <a:rPr lang="pl-PL" sz="2000"/>
              <a:t> </a:t>
            </a:r>
            <a:endParaRPr/>
          </a:p>
          <a:p>
            <a:pPr marL="536575" indent="0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pl-PL" sz="2000"/>
              <a:t>(w tym stowarzyszenia zwykłe, oddziały terenowe organizacji nieposiadające osobowości prawnej)</a:t>
            </a:r>
            <a:r>
              <a:rPr lang="pl-PL" sz="2000" b="1"/>
              <a:t>, w których imieniu wniosek złoży organizacja pozarządowa</a:t>
            </a:r>
            <a:r>
              <a:rPr lang="pl-PL" sz="2000"/>
              <a:t> (jak wyżej) lub jedna </a:t>
            </a:r>
            <a:br>
              <a:rPr lang="pl-PL" sz="2000"/>
            </a:br>
            <a:r>
              <a:rPr lang="pl-PL" sz="2000"/>
              <a:t>z następujących instytucji publicznych: przedszkole publiczne, szkoła publiczna, instytucja kultury, biblioteka publiczna, ośrodek pomocy społecznej, jednostki samorządu terytorialnego, Lokalne Grupy Działania, Lokalne Grupy Rybackie i Lokalne Organizacje Turystyczne </a:t>
            </a:r>
            <a:endParaRPr/>
          </a:p>
          <a:p>
            <a:pPr marL="536575" indent="0">
              <a:spcBef>
                <a:spcPts val="600"/>
              </a:spcBef>
              <a:buNone/>
              <a:defRPr/>
            </a:pPr>
            <a:endParaRPr lang="pl-PL" sz="2000"/>
          </a:p>
          <a:p>
            <a:pPr>
              <a:buFont typeface="Wingdings"/>
              <a:buChar char="§"/>
              <a:defRPr/>
            </a:pPr>
            <a:r>
              <a:rPr lang="pl-PL" sz="2000" b="1"/>
              <a:t>grupy nieformalne, występujące z wnioskiem samodzielnie</a:t>
            </a:r>
            <a:r>
              <a:rPr lang="pl-PL" sz="2000"/>
              <a:t>, jako tzw. </a:t>
            </a:r>
            <a:r>
              <a:rPr lang="pl-PL" sz="2000" b="1"/>
              <a:t>Inicjatywa Działaj Lokalnie. </a:t>
            </a:r>
            <a:endParaRPr/>
          </a:p>
          <a:p>
            <a:pPr marL="536575" indent="0">
              <a:buNone/>
              <a:defRPr/>
            </a:pPr>
            <a:r>
              <a:rPr lang="pl-PL" sz="2000"/>
              <a:t>Inicjatywa Działaj Lokalnie to forma dofinansowania projektów realizowanych przez nieformalną grupę mieszkańców we współpracy z Ośrodkiem Działaj Lokalnie. </a:t>
            </a:r>
            <a:endParaRPr/>
          </a:p>
          <a:p>
            <a:pPr>
              <a:buFont typeface="Arial"/>
              <a:buChar char="•"/>
              <a:defRPr/>
            </a:pPr>
            <a:endParaRPr lang="pl-PL" sz="2200" b="1"/>
          </a:p>
          <a:p>
            <a:pPr>
              <a:buFont typeface="Arial"/>
              <a:buChar char="•"/>
              <a:defRPr/>
            </a:pPr>
            <a:endParaRPr lang="pl-PL" sz="2800"/>
          </a:p>
          <a:p>
            <a:pPr>
              <a:defRPr/>
            </a:pPr>
            <a:endParaRPr lang="pl-PL"/>
          </a:p>
        </p:txBody>
      </p:sp>
      <p:cxnSp>
        <p:nvCxnSpPr>
          <p:cNvPr id="5" name="Łącznik prosty 4"/>
          <p:cNvCxnSpPr>
            <a:cxnSpLocks/>
          </p:cNvCxnSpPr>
          <p:nvPr/>
        </p:nvCxnSpPr>
        <p:spPr bwMode="auto">
          <a:xfrm>
            <a:off x="1358967" y="1609694"/>
            <a:ext cx="0" cy="3105421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Łącznik prosty 10"/>
          <p:cNvCxnSpPr>
            <a:cxnSpLocks/>
          </p:cNvCxnSpPr>
          <p:nvPr/>
        </p:nvCxnSpPr>
        <p:spPr bwMode="auto">
          <a:xfrm>
            <a:off x="1358967" y="5943623"/>
            <a:ext cx="0" cy="412727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Symbol zastępczy numeru slajdu 17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C77EEB4-143E-4FD0-9B6B-C1777D372456}" type="slidenum">
              <a:rPr lang="pl-PL"/>
              <a:t/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3"/>
          </p:nvPr>
        </p:nvSpPr>
        <p:spPr bwMode="auto">
          <a:xfrm>
            <a:off x="1029882" y="372661"/>
            <a:ext cx="10311592" cy="47090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l-PL" sz="2800">
                <a:latin typeface="+mj-lt"/>
              </a:rPr>
              <a:t>Kto może ubiegać się o dotację?  </a:t>
            </a:r>
            <a:endParaRPr lang="pl-PL" sz="2800">
              <a:latin typeface="+mj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4"/>
          </p:nvPr>
        </p:nvSpPr>
        <p:spPr bwMode="auto">
          <a:xfrm>
            <a:off x="940204" y="856022"/>
            <a:ext cx="10181683" cy="6001977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  <a:defRPr/>
            </a:pPr>
            <a:endParaRPr lang="pl-PL" sz="2800"/>
          </a:p>
          <a:p>
            <a:pPr>
              <a:defRPr/>
            </a:pPr>
            <a:endParaRPr lang="pl-PL"/>
          </a:p>
        </p:txBody>
      </p:sp>
      <p:sp>
        <p:nvSpPr>
          <p:cNvPr id="4" name="pole tekstowe 3"/>
          <p:cNvSpPr txBox="1"/>
          <p:nvPr/>
        </p:nvSpPr>
        <p:spPr bwMode="auto">
          <a:xfrm>
            <a:off x="1070113" y="3510625"/>
            <a:ext cx="1042467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/>
              <a:buNone/>
              <a:defRPr/>
            </a:pPr>
            <a:r>
              <a:rPr lang="pl-PL" sz="2000"/>
              <a:t>W konkursie nie mogą wziąć udziału:</a:t>
            </a:r>
            <a:endParaRPr/>
          </a:p>
          <a:p>
            <a:pPr marL="822325" indent="-285750">
              <a:buFont typeface="Wingdings"/>
              <a:buChar char="§"/>
              <a:defRPr/>
            </a:pPr>
            <a:r>
              <a:rPr lang="pl-PL" sz="2000"/>
              <a:t>organizacje/instytucje niewymienione na poprzednich slajdach lub te będące w likwidacji.</a:t>
            </a:r>
            <a:endParaRPr/>
          </a:p>
          <a:p>
            <a:pPr marL="536575">
              <a:defRPr/>
            </a:pPr>
            <a:endParaRPr lang="pl-PL" sz="1800">
              <a:highlight>
                <a:srgbClr val="FFFF00"/>
              </a:highlight>
            </a:endParaRPr>
          </a:p>
        </p:txBody>
      </p:sp>
      <p:sp>
        <p:nvSpPr>
          <p:cNvPr id="7" name="pole tekstowe 6"/>
          <p:cNvSpPr txBox="1"/>
          <p:nvPr/>
        </p:nvSpPr>
        <p:spPr bwMode="auto">
          <a:xfrm>
            <a:off x="1053298" y="1302026"/>
            <a:ext cx="975053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/>
              <a:buNone/>
              <a:defRPr/>
            </a:pPr>
            <a:r>
              <a:rPr lang="pl-PL" sz="2000"/>
              <a:t>W konkursie mogą wziąć udział te organizacje i instytucje</a:t>
            </a:r>
            <a:br>
              <a:rPr lang="pl-PL" sz="2000"/>
            </a:br>
            <a:r>
              <a:rPr lang="pl-PL" sz="2000"/>
              <a:t>oraz grupy, które spełniają łącznie poniższe warunki: </a:t>
            </a:r>
            <a:endParaRPr/>
          </a:p>
          <a:p>
            <a:pPr marL="879475" indent="-342900">
              <a:buFont typeface="Wingdings"/>
              <a:buChar char="§"/>
              <a:defRPr/>
            </a:pPr>
            <a:r>
              <a:rPr lang="pl-PL" sz="2000"/>
              <a:t>mają siedzibę w </a:t>
            </a:r>
            <a:r>
              <a:rPr lang="pl-PL" sz="2000" b="1"/>
              <a:t>gminach: </a:t>
            </a:r>
            <a:r>
              <a:rPr lang="pl-PL" sz="2000" b="1">
                <a:solidFill>
                  <a:srgbClr val="FF00FF"/>
                </a:solidFill>
              </a:rPr>
              <a:t>gmina 1, gmina 2, gmina 3, gmina 4</a:t>
            </a:r>
            <a:r>
              <a:rPr lang="pl-PL" sz="2000"/>
              <a:t>,</a:t>
            </a:r>
            <a:endParaRPr lang="pl-PL" sz="2000"/>
          </a:p>
          <a:p>
            <a:pPr marL="879475" indent="-342900">
              <a:buFont typeface="Wingdings"/>
              <a:buChar char="§"/>
              <a:defRPr/>
            </a:pPr>
            <a:r>
              <a:rPr lang="pl-PL" sz="2000"/>
              <a:t>oraz planują prowadzić działania na terenie przynajmniej jednej z wymienionych gmin. </a:t>
            </a:r>
            <a:endParaRPr/>
          </a:p>
        </p:txBody>
      </p:sp>
      <p:cxnSp>
        <p:nvCxnSpPr>
          <p:cNvPr id="12" name="Łącznik prosty 11"/>
          <p:cNvCxnSpPr>
            <a:cxnSpLocks/>
          </p:cNvCxnSpPr>
          <p:nvPr/>
        </p:nvCxnSpPr>
        <p:spPr bwMode="auto">
          <a:xfrm flipH="1">
            <a:off x="1242959" y="3322939"/>
            <a:ext cx="2275493" cy="0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Symbol zastępczy numeru slajdu 1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C77EEB4-143E-4FD0-9B6B-C1777D372456}" type="slidenum">
              <a:rPr lang="pl-PL"/>
              <a:t/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3"/>
          </p:nvPr>
        </p:nvSpPr>
        <p:spPr bwMode="auto"/>
        <p:txBody>
          <a:bodyPr/>
          <a:lstStyle/>
          <a:p>
            <a:pPr>
              <a:defRPr/>
            </a:pPr>
            <a:endParaRPr lang="pl-PL"/>
          </a:p>
        </p:txBody>
      </p:sp>
      <p:pic>
        <p:nvPicPr>
          <p:cNvPr id="9" name="Symbol zastępczy zawartości 8"/>
          <p:cNvPicPr>
            <a:picLocks noChangeAspect="1" noGrp="1"/>
          </p:cNvPicPr>
          <p:nvPr>
            <p:ph sz="quarter" idx="4"/>
          </p:nvPr>
        </p:nvPicPr>
        <p:blipFill>
          <a:blip r:embed="rId2"/>
          <a:stretch/>
        </p:blipFill>
        <p:spPr bwMode="auto">
          <a:xfrm>
            <a:off x="5632715" y="1477963"/>
            <a:ext cx="3141133" cy="4711700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C77EEB4-143E-4FD0-9B6B-C1777D372456}" type="slidenum">
              <a:rPr lang="pl-PL"/>
              <a:t/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4"/>
          </p:nvPr>
        </p:nvSpPr>
        <p:spPr bwMode="auto">
          <a:xfrm>
            <a:off x="3205317" y="1140179"/>
            <a:ext cx="8148482" cy="5113865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70000" lnSpcReduction="6000"/>
          </a:bodyPr>
          <a:lstStyle/>
          <a:p>
            <a:pPr marL="0" indent="0">
              <a:lnSpc>
                <a:spcPct val="120000"/>
              </a:lnSpc>
              <a:buFontTx/>
              <a:buNone/>
              <a:defRPr/>
            </a:pPr>
            <a:r>
              <a:rPr lang="pl-PL" sz="2200" b="1"/>
              <a:t>Kwota dotacji: </a:t>
            </a:r>
            <a:r>
              <a:rPr lang="pl-PL" sz="2200"/>
              <a:t>maksymalnie </a:t>
            </a:r>
            <a:r>
              <a:rPr lang="pl-PL" sz="2200" b="1">
                <a:solidFill>
                  <a:srgbClr val="FF00FF"/>
                </a:solidFill>
              </a:rPr>
              <a:t>6.000</a:t>
            </a:r>
            <a:endParaRPr/>
          </a:p>
          <a:p>
            <a:pPr marL="0" indent="0">
              <a:lnSpc>
                <a:spcPct val="120000"/>
              </a:lnSpc>
              <a:buFontTx/>
              <a:buNone/>
              <a:defRPr/>
            </a:pPr>
            <a:r>
              <a:rPr lang="pl-PL" sz="2200" b="1"/>
              <a:t>Harmonogram: </a:t>
            </a:r>
            <a:r>
              <a:rPr lang="pl-PL" sz="2200"/>
              <a:t>minimum </a:t>
            </a:r>
            <a:r>
              <a:rPr lang="pl-PL" sz="2200"/>
              <a:t>3</a:t>
            </a:r>
            <a:r>
              <a:rPr lang="pl-PL" sz="2200"/>
              <a:t> projektu jest przewidziany na okres między </a:t>
            </a:r>
            <a:r>
              <a:rPr lang="pl-PL" sz="2200">
                <a:solidFill>
                  <a:srgbClr val="FF00FF"/>
                </a:solidFill>
              </a:rPr>
              <a:t>15.08.2023-30.11.2023</a:t>
            </a:r>
            <a:br>
              <a:rPr lang="pl-PL" sz="2200">
                <a:solidFill>
                  <a:srgbClr val="FF00FF"/>
                </a:solidFill>
              </a:rPr>
            </a:br>
            <a:endParaRPr lang="pl-PL" sz="2200">
              <a:solidFill>
                <a:srgbClr val="FF00FF"/>
              </a:solidFill>
            </a:endParaRPr>
          </a:p>
          <a:p>
            <a:pPr marL="0" indent="0">
              <a:lnSpc>
                <a:spcPct val="120000"/>
              </a:lnSpc>
              <a:buFontTx/>
              <a:buNone/>
              <a:defRPr/>
            </a:pPr>
            <a:r>
              <a:rPr lang="pl-PL" sz="2200" b="1"/>
              <a:t>Pula na dotacje:</a:t>
            </a:r>
            <a:r>
              <a:rPr lang="pl-PL" sz="2200" b="1">
                <a:solidFill>
                  <a:srgbClr val="FF00FF"/>
                </a:solidFill>
              </a:rPr>
              <a:t> 57 000. zł</a:t>
            </a:r>
            <a:endParaRPr/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pl-PL" sz="2200" b="1"/>
              <a:t>Termin złożenia wniosku: </a:t>
            </a:r>
            <a:r>
              <a:rPr lang="pl-PL" sz="2200" b="1">
                <a:solidFill>
                  <a:srgbClr val="FF00FF"/>
                </a:solidFill>
              </a:rPr>
              <a:t>31.07.2023, </a:t>
            </a:r>
            <a:r>
              <a:rPr lang="pl-PL" sz="2200" b="1"/>
              <a:t>przez generator dostępny na stronie</a:t>
            </a:r>
            <a:r>
              <a:rPr lang="pl-PL" sz="2200" b="1">
                <a:solidFill>
                  <a:srgbClr val="FF00FF"/>
                </a:solidFill>
              </a:rPr>
              <a:t> </a:t>
            </a:r>
            <a:r>
              <a:rPr lang="pl-PL" sz="2400" b="1" u="sng">
                <a:solidFill>
                  <a:schemeClr val="accent2">
                    <a:lumMod val="75000"/>
                  </a:schemeClr>
                </a:solidFill>
                <a:hlinkClick r:id="rId2" tooltip="https://generatorspoleczny.pl/"/>
              </a:rPr>
              <a:t>https://generatorspoleczny.pl</a:t>
            </a:r>
            <a:r>
              <a:rPr lang="pl-PL" sz="2400" b="1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pl-PL" sz="2200" b="1">
              <a:solidFill>
                <a:srgbClr val="FF00FF"/>
              </a:solidFill>
            </a:endParaRPr>
          </a:p>
          <a:p>
            <a:pPr marL="0" indent="0">
              <a:lnSpc>
                <a:spcPct val="120000"/>
              </a:lnSpc>
              <a:buFontTx/>
              <a:buNone/>
              <a:defRPr/>
            </a:pPr>
            <a:r>
              <a:rPr lang="pl-PL" sz="2200" b="1"/>
              <a:t>Czas realizacji projektów: </a:t>
            </a:r>
            <a:r>
              <a:rPr lang="pl-PL" sz="2200" b="1">
                <a:solidFill>
                  <a:srgbClr val="FF00FF"/>
                </a:solidFill>
              </a:rPr>
              <a:t>15.08 2023 </a:t>
            </a:r>
            <a:r>
              <a:rPr lang="pl-PL" sz="2200">
                <a:solidFill>
                  <a:srgbClr val="FF00FF"/>
                </a:solidFill>
              </a:rPr>
              <a:t>–</a:t>
            </a:r>
            <a:r>
              <a:rPr lang="pl-PL" sz="2200" b="1">
                <a:solidFill>
                  <a:srgbClr val="FF00FF"/>
                </a:solidFill>
              </a:rPr>
              <a:t> 30.11. </a:t>
            </a:r>
            <a:r>
              <a:rPr lang="pl-PL" sz="2200" b="1">
                <a:solidFill>
                  <a:srgbClr val="FF00FF"/>
                </a:solidFill>
              </a:rPr>
              <a:t>2023</a:t>
            </a:r>
            <a:endParaRPr lang="pl-PL" sz="2200" b="1">
              <a:solidFill>
                <a:srgbClr val="FF00FF"/>
              </a:solidFill>
            </a:endParaRPr>
          </a:p>
          <a:p>
            <a:pPr marL="0" indent="0">
              <a:lnSpc>
                <a:spcPct val="120000"/>
              </a:lnSpc>
              <a:buFontTx/>
              <a:buNone/>
              <a:defRPr/>
            </a:pPr>
            <a:r>
              <a:rPr lang="pl-PL" sz="2200" b="1"/>
              <a:t>Konsultacje udzielane będą w: </a:t>
            </a:r>
            <a:r>
              <a:rPr lang="pl-PL" sz="2200" b="1">
                <a:solidFill>
                  <a:srgbClr val="FF00FF"/>
                </a:solidFill>
              </a:rPr>
              <a:t>siedzibie ODL pod nr telefonu 601 868 162</a:t>
            </a:r>
            <a:endParaRPr/>
          </a:p>
          <a:p>
            <a:pPr marL="0" indent="0">
              <a:lnSpc>
                <a:spcPct val="120000"/>
              </a:lnSpc>
              <a:buFontTx/>
              <a:buNone/>
              <a:defRPr/>
            </a:pPr>
            <a:r>
              <a:rPr lang="pl-PL" sz="2200" b="1">
                <a:solidFill>
                  <a:srgbClr val="FF00FF"/>
                </a:solidFill>
              </a:rPr>
              <a:t>Formularz wniosku i regulamin konkursu można obejrzeć na stronie: www.stopa.org.pl</a:t>
            </a:r>
            <a:endParaRPr/>
          </a:p>
          <a:p>
            <a:pPr marL="0" indent="0">
              <a:lnSpc>
                <a:spcPct val="120000"/>
              </a:lnSpc>
              <a:buFontTx/>
              <a:buNone/>
              <a:defRPr/>
            </a:pPr>
            <a:endParaRPr lang="pl-PL" sz="2000" b="1">
              <a:solidFill>
                <a:srgbClr val="FF00FF"/>
              </a:solidFill>
            </a:endParaRPr>
          </a:p>
          <a:p>
            <a:pPr marL="0" indent="0">
              <a:lnSpc>
                <a:spcPct val="120000"/>
              </a:lnSpc>
              <a:buFontTx/>
              <a:buNone/>
              <a:defRPr/>
            </a:pPr>
            <a:endParaRPr lang="pl-PL" sz="2000" b="1">
              <a:solidFill>
                <a:srgbClr val="FF00FF"/>
              </a:solidFill>
            </a:endParaRPr>
          </a:p>
          <a:p>
            <a:pPr marL="0" indent="0">
              <a:lnSpc>
                <a:spcPct val="120000"/>
              </a:lnSpc>
              <a:buFontTx/>
              <a:buNone/>
              <a:defRPr/>
            </a:pPr>
            <a:endParaRPr lang="pl-PL" sz="2000" b="1">
              <a:solidFill>
                <a:srgbClr val="FF00FF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 bwMode="auto">
          <a:xfrm>
            <a:off x="187865" y="1477817"/>
            <a:ext cx="2385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l-PL" sz="2800">
                <a:solidFill>
                  <a:schemeClr val="bg1"/>
                </a:solidFill>
                <a:latin typeface="+mj-lt"/>
              </a:rPr>
              <a:t>Ważne informacje:</a:t>
            </a:r>
            <a:endParaRPr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C77EEB4-143E-4FD0-9B6B-C1777D372456}" type="slidenum">
              <a:rPr lang="pl-PL"/>
              <a:t/>
            </a:fld>
            <a:endParaRPr lang="pl-PL"/>
          </a:p>
        </p:txBody>
      </p:sp>
      <p:sp>
        <p:nvSpPr>
          <p:cNvPr id="6" name="pole tekstowe 5"/>
          <p:cNvSpPr txBox="1"/>
          <p:nvPr/>
        </p:nvSpPr>
        <p:spPr bwMode="auto">
          <a:xfrm>
            <a:off x="3292578" y="359375"/>
            <a:ext cx="182988" cy="36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4"/>
          </p:nvPr>
        </p:nvSpPr>
        <p:spPr bwMode="auto">
          <a:xfrm>
            <a:off x="3205317" y="1266061"/>
            <a:ext cx="8070777" cy="487853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FontTx/>
              <a:buNone/>
              <a:defRPr/>
            </a:pPr>
            <a:r>
              <a:rPr lang="pl-PL" sz="2200" b="1"/>
              <a:t>Kwota dotacji: </a:t>
            </a:r>
            <a:r>
              <a:rPr lang="pl-PL" sz="2200"/>
              <a:t>maksymalnie </a:t>
            </a:r>
            <a:r>
              <a:rPr lang="pl-PL" sz="2200" b="1">
                <a:solidFill>
                  <a:srgbClr val="FF00FF"/>
                </a:solidFill>
              </a:rPr>
              <a:t>3.000 zł</a:t>
            </a:r>
            <a:endParaRPr/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pl-PL" sz="2200" b="1"/>
              <a:t>Harmonogram: </a:t>
            </a:r>
            <a:r>
              <a:rPr lang="pl-PL" sz="2200"/>
              <a:t>minimum 2 maksymalnie 4 miesięcznego projektu jest przewidziany na okres między </a:t>
            </a:r>
            <a:r>
              <a:rPr lang="pl-PL" sz="2200" b="1">
                <a:solidFill>
                  <a:srgbClr val="FF00FF"/>
                </a:solidFill>
              </a:rPr>
              <a:t>(daty)</a:t>
            </a:r>
            <a:r>
              <a:rPr lang="pl-PL" sz="2200">
                <a:solidFill>
                  <a:srgbClr val="FF00FF"/>
                </a:solidFill>
              </a:rPr>
              <a:t> </a:t>
            </a:r>
            <a:br>
              <a:rPr lang="pl-PL" sz="2200">
                <a:solidFill>
                  <a:srgbClr val="FF00FF"/>
                </a:solidFill>
              </a:rPr>
            </a:br>
            <a:r>
              <a:rPr lang="pl-PL" sz="2200">
                <a:solidFill>
                  <a:srgbClr val="FF00FF"/>
                </a:solidFill>
              </a:rPr>
              <a:t>Dopuszcza się realizacje specjalnych projektów, trwających minimum miesiąc, o ile dotyczą one ……… (dopisek możliwy po wcześniejszej zgodzie ARFP).</a:t>
            </a:r>
            <a:endParaRPr lang="pl-PL" sz="220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buFontTx/>
              <a:buNone/>
              <a:defRPr/>
            </a:pPr>
            <a:r>
              <a:rPr lang="pl-PL" sz="2200" b="1"/>
              <a:t>Pula na dotacje:</a:t>
            </a:r>
            <a:r>
              <a:rPr lang="pl-PL" sz="2200" b="1">
                <a:solidFill>
                  <a:srgbClr val="FF00FF"/>
                </a:solidFill>
              </a:rPr>
              <a:t> ... zł</a:t>
            </a:r>
            <a:endParaRPr/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pl-PL" sz="2200" b="1"/>
              <a:t>Termin złożenia wniosku: </a:t>
            </a:r>
            <a:r>
              <a:rPr lang="pl-PL" sz="2200" b="1">
                <a:solidFill>
                  <a:srgbClr val="FF00FF"/>
                </a:solidFill>
              </a:rPr>
              <a:t>dd</a:t>
            </a:r>
            <a:r>
              <a:rPr lang="pl-PL" sz="2200" b="1">
                <a:solidFill>
                  <a:srgbClr val="FF00FF"/>
                </a:solidFill>
              </a:rPr>
              <a:t>-mm-</a:t>
            </a:r>
            <a:r>
              <a:rPr lang="pl-PL" sz="2200" b="1">
                <a:solidFill>
                  <a:srgbClr val="FF00FF"/>
                </a:solidFill>
              </a:rPr>
              <a:t>rr</a:t>
            </a:r>
            <a:r>
              <a:rPr lang="pl-PL" sz="2200" b="1">
                <a:solidFill>
                  <a:srgbClr val="FF00FF"/>
                </a:solidFill>
              </a:rPr>
              <a:t>, </a:t>
            </a:r>
            <a:r>
              <a:rPr lang="pl-PL" sz="2200" b="1"/>
              <a:t>przez generator dostępny na stronie</a:t>
            </a:r>
            <a:r>
              <a:rPr lang="pl-PL" sz="2200" b="1">
                <a:solidFill>
                  <a:srgbClr val="FF00FF"/>
                </a:solidFill>
              </a:rPr>
              <a:t> </a:t>
            </a:r>
            <a:r>
              <a:rPr lang="pl-PL" sz="2400" b="1" u="sng">
                <a:solidFill>
                  <a:schemeClr val="accent2">
                    <a:lumMod val="75000"/>
                  </a:schemeClr>
                </a:solidFill>
                <a:hlinkClick r:id="rId2" tooltip="https://generatorspoleczny.pl/"/>
              </a:rPr>
              <a:t>https://generatorspoleczny.pl</a:t>
            </a:r>
            <a:r>
              <a:rPr lang="pl-PL" sz="2400" b="1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pl-PL" sz="2200" b="1">
              <a:solidFill>
                <a:srgbClr val="FF00FF"/>
              </a:solidFill>
            </a:endParaRPr>
          </a:p>
          <a:p>
            <a:pPr marL="0" indent="0">
              <a:lnSpc>
                <a:spcPct val="120000"/>
              </a:lnSpc>
              <a:buFontTx/>
              <a:buNone/>
              <a:defRPr/>
            </a:pPr>
            <a:r>
              <a:rPr lang="pl-PL" sz="2200" b="1"/>
              <a:t>Czas realizacji projektów: </a:t>
            </a:r>
            <a:r>
              <a:rPr lang="pl-PL" sz="2200" b="1">
                <a:solidFill>
                  <a:srgbClr val="FF00FF"/>
                </a:solidFill>
              </a:rPr>
              <a:t>1 </a:t>
            </a:r>
            <a:r>
              <a:rPr lang="pl-PL" sz="2200" b="1">
                <a:solidFill>
                  <a:srgbClr val="FF00FF"/>
                </a:solidFill>
              </a:rPr>
              <a:t>maja 2023 </a:t>
            </a:r>
            <a:r>
              <a:rPr lang="pl-PL" sz="2200">
                <a:solidFill>
                  <a:srgbClr val="FF00FF"/>
                </a:solidFill>
              </a:rPr>
              <a:t>–</a:t>
            </a:r>
            <a:r>
              <a:rPr lang="pl-PL" sz="2200" b="1">
                <a:solidFill>
                  <a:srgbClr val="FF00FF"/>
                </a:solidFill>
              </a:rPr>
              <a:t> 31 grudnia </a:t>
            </a:r>
            <a:r>
              <a:rPr lang="pl-PL" sz="2200" b="1">
                <a:solidFill>
                  <a:srgbClr val="FF00FF"/>
                </a:solidFill>
              </a:rPr>
              <a:t>2023</a:t>
            </a:r>
            <a:endParaRPr lang="pl-PL" sz="2200" b="1">
              <a:solidFill>
                <a:srgbClr val="FF00FF"/>
              </a:solidFill>
            </a:endParaRPr>
          </a:p>
          <a:p>
            <a:pPr marL="0" indent="0">
              <a:lnSpc>
                <a:spcPct val="120000"/>
              </a:lnSpc>
              <a:buFontTx/>
              <a:buNone/>
              <a:defRPr/>
            </a:pPr>
            <a:r>
              <a:rPr lang="pl-PL" sz="2200" b="1"/>
              <a:t>Konsultacje udzielane będą w: </a:t>
            </a:r>
            <a:r>
              <a:rPr lang="pl-PL" sz="2200" b="1">
                <a:solidFill>
                  <a:srgbClr val="FF00FF"/>
                </a:solidFill>
              </a:rPr>
              <a:t>siedzibie ODL pod nr telefonu</a:t>
            </a:r>
            <a:endParaRPr/>
          </a:p>
          <a:p>
            <a:pPr marL="0" indent="0">
              <a:lnSpc>
                <a:spcPct val="120000"/>
              </a:lnSpc>
              <a:buFontTx/>
              <a:buNone/>
              <a:defRPr/>
            </a:pPr>
            <a:r>
              <a:rPr lang="pl-PL" sz="2200" b="1">
                <a:solidFill>
                  <a:srgbClr val="FF00FF"/>
                </a:solidFill>
              </a:rPr>
              <a:t>Formularz wniosku i regulamin konkursu można obejrzeć na stronie: ...</a:t>
            </a:r>
            <a:endParaRPr/>
          </a:p>
          <a:p>
            <a:pPr marL="0" indent="0">
              <a:lnSpc>
                <a:spcPct val="120000"/>
              </a:lnSpc>
              <a:buFontTx/>
              <a:buNone/>
              <a:defRPr/>
            </a:pPr>
            <a:endParaRPr lang="pl-PL" sz="2000" b="1">
              <a:solidFill>
                <a:srgbClr val="FF00FF"/>
              </a:solidFill>
            </a:endParaRPr>
          </a:p>
          <a:p>
            <a:pPr marL="0" indent="0">
              <a:lnSpc>
                <a:spcPct val="120000"/>
              </a:lnSpc>
              <a:buFontTx/>
              <a:buNone/>
              <a:defRPr/>
            </a:pPr>
            <a:endParaRPr lang="pl-PL" sz="2000" b="1">
              <a:solidFill>
                <a:srgbClr val="FF00FF"/>
              </a:solidFill>
            </a:endParaRPr>
          </a:p>
          <a:p>
            <a:pPr marL="0" indent="0">
              <a:lnSpc>
                <a:spcPct val="120000"/>
              </a:lnSpc>
              <a:buFontTx/>
              <a:buNone/>
              <a:defRPr/>
            </a:pPr>
            <a:endParaRPr lang="pl-PL" sz="2000" b="1">
              <a:solidFill>
                <a:srgbClr val="FF00FF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 bwMode="auto">
          <a:xfrm>
            <a:off x="187865" y="1477817"/>
            <a:ext cx="2385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l-PL" sz="2800">
                <a:solidFill>
                  <a:schemeClr val="bg1"/>
                </a:solidFill>
                <a:latin typeface="+mj-lt"/>
              </a:rPr>
              <a:t>Ważne informacje:</a:t>
            </a:r>
            <a:endParaRPr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C77EEB4-143E-4FD0-9B6B-C1777D372456}" type="slidenum">
              <a:rPr lang="pl-PL"/>
              <a:t/>
            </a:fld>
            <a:endParaRPr lang="pl-PL"/>
          </a:p>
        </p:txBody>
      </p:sp>
      <p:sp>
        <p:nvSpPr>
          <p:cNvPr id="6" name="pole tekstowe 5"/>
          <p:cNvSpPr txBox="1"/>
          <p:nvPr/>
        </p:nvSpPr>
        <p:spPr bwMode="auto">
          <a:xfrm>
            <a:off x="3310867" y="362328"/>
            <a:ext cx="6059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pl-PL" b="1">
                <a:solidFill>
                  <a:srgbClr val="FF00FF"/>
                </a:solidFill>
              </a:rPr>
              <a:t>Slajd dla afiliowanych ODL – usuń, jeśli jesteś klasycznym ODL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C77EEB4-143E-4FD0-9B6B-C1777D372456}" type="slidenum">
              <a:rPr lang="pl-PL"/>
              <a:t/>
            </a:fld>
            <a:endParaRPr lang="pl-PL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 lang="pl-PL"/>
          </a:p>
        </p:txBody>
      </p:sp>
      <p:pic>
        <p:nvPicPr>
          <p:cNvPr id="7" name="Symbol zastępczy zawartości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562225" y="1477963"/>
            <a:ext cx="7067550" cy="4711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4"/>
          </p:nvPr>
        </p:nvSpPr>
        <p:spPr bwMode="auto">
          <a:xfrm>
            <a:off x="3214943" y="1256436"/>
            <a:ext cx="8304075" cy="376010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FontTx/>
              <a:buNone/>
              <a:defRPr/>
            </a:pPr>
            <a:r>
              <a:rPr lang="pl-PL" sz="2000" b="1"/>
              <a:t>Minimum 25% wartości wnioskowanej dotacji</a:t>
            </a:r>
            <a:r>
              <a:rPr lang="pl-PL" sz="2000"/>
              <a:t>, przy czym:</a:t>
            </a:r>
            <a:endParaRPr/>
          </a:p>
          <a:p>
            <a:pPr>
              <a:lnSpc>
                <a:spcPct val="110000"/>
              </a:lnSpc>
              <a:buFont typeface="Wingdings"/>
              <a:buChar char="§"/>
              <a:defRPr/>
            </a:pPr>
            <a:r>
              <a:rPr lang="pl-PL" sz="2000"/>
              <a:t>min</a:t>
            </a:r>
            <a:r>
              <a:rPr lang="pl-PL" sz="2000" b="1"/>
              <a:t>. 5% w postaci finansowej </a:t>
            </a:r>
            <a:r>
              <a:rPr lang="pl-PL" sz="2000"/>
              <a:t>(wymaganie pozyskania wkładu finansowego nie dotyczy Inicjatywy Działaj </a:t>
            </a:r>
            <a:r>
              <a:rPr lang="pl-PL" sz="2000"/>
              <a:t>Lokalnie),</a:t>
            </a:r>
            <a:endParaRPr lang="pl-PL" sz="2000"/>
          </a:p>
          <a:p>
            <a:pPr>
              <a:lnSpc>
                <a:spcPct val="110000"/>
              </a:lnSpc>
              <a:buFont typeface="Wingdings"/>
              <a:buChar char="§"/>
              <a:defRPr/>
            </a:pPr>
            <a:r>
              <a:rPr lang="pl-PL" sz="2000"/>
              <a:t>pozostała część</a:t>
            </a:r>
            <a:r>
              <a:rPr lang="pl-PL" sz="2000" b="1"/>
              <a:t> </a:t>
            </a:r>
            <a:r>
              <a:rPr lang="pl-PL" sz="2000"/>
              <a:t>w postaci wkładu </a:t>
            </a:r>
            <a:r>
              <a:rPr lang="pl-PL" sz="2000" b="1"/>
              <a:t>usługowego, rzeczowego</a:t>
            </a:r>
            <a:br>
              <a:rPr lang="pl-PL" sz="2000" b="1"/>
            </a:br>
            <a:r>
              <a:rPr lang="pl-PL" sz="2000"/>
              <a:t>lub</a:t>
            </a:r>
            <a:r>
              <a:rPr lang="pl-PL" sz="2000" b="1"/>
              <a:t> pracy wolontariuszy.</a:t>
            </a:r>
            <a:endParaRPr/>
          </a:p>
          <a:p>
            <a:pPr marL="0" indent="0">
              <a:lnSpc>
                <a:spcPct val="110000"/>
              </a:lnSpc>
              <a:buFontTx/>
              <a:buNone/>
              <a:defRPr/>
            </a:pPr>
            <a:r>
              <a:rPr lang="pl-PL" sz="2000"/>
              <a:t>Wkład można pozyskać i zaangażować w trakcie realizacji projektu, we wniosku należy wskazać wysokość wkładu i planowane źródła finansowania.</a:t>
            </a:r>
            <a:endParaRPr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C77EEB4-143E-4FD0-9B6B-C1777D372456}" type="slidenum">
              <a:rPr lang="pl-PL"/>
              <a:t/>
            </a:fld>
            <a:endParaRPr lang="pl-PL"/>
          </a:p>
        </p:txBody>
      </p:sp>
      <p:sp>
        <p:nvSpPr>
          <p:cNvPr id="7" name="pole tekstowe 6"/>
          <p:cNvSpPr txBox="1"/>
          <p:nvPr/>
        </p:nvSpPr>
        <p:spPr bwMode="auto">
          <a:xfrm>
            <a:off x="187865" y="1362314"/>
            <a:ext cx="2385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l-PL" sz="2800">
                <a:solidFill>
                  <a:schemeClr val="bg1"/>
                </a:solidFill>
                <a:latin typeface="+mj-lt"/>
              </a:rPr>
              <a:t>Wymagany wkład własny</a:t>
            </a:r>
            <a:endParaRPr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73257" y="2849078"/>
            <a:ext cx="2400000" cy="360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 bwMode="auto">
          <a:xfrm>
            <a:off x="4670999" y="1132303"/>
            <a:ext cx="5997001" cy="1292845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pl-PL" sz="3200" b="1"/>
              <a:t>Formularz wniosku</a:t>
            </a:r>
            <a:endParaRPr lang="pl-PL" sz="3200"/>
          </a:p>
        </p:txBody>
      </p:sp>
      <p:sp>
        <p:nvSpPr>
          <p:cNvPr id="4" name="Podtytuł 3"/>
          <p:cNvSpPr txBox="1">
            <a:spLocks noGrp="1"/>
          </p:cNvSpPr>
          <p:nvPr>
            <p:ph type="subTitle" idx="1"/>
          </p:nvPr>
        </p:nvSpPr>
        <p:spPr bwMode="auto">
          <a:xfrm>
            <a:off x="4710363" y="3085203"/>
            <a:ext cx="5997575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l-PL" sz="2400" b="1">
                <a:solidFill>
                  <a:schemeClr val="accent2">
                    <a:lumMod val="75000"/>
                  </a:schemeClr>
                </a:solidFill>
              </a:rPr>
              <a:t>W 2023 roku wnioski </a:t>
            </a:r>
            <a:r>
              <a:rPr lang="pl-PL" b="1">
                <a:solidFill>
                  <a:schemeClr val="accent2">
                    <a:lumMod val="75000"/>
                  </a:schemeClr>
                </a:solidFill>
              </a:rPr>
              <a:t>składane </a:t>
            </a:r>
            <a:r>
              <a:rPr lang="pl-PL" b="1">
                <a:solidFill>
                  <a:schemeClr val="accent2">
                    <a:lumMod val="75000"/>
                  </a:schemeClr>
                </a:solidFill>
              </a:rPr>
              <a:t>są</a:t>
            </a:r>
            <a:br>
              <a:rPr lang="pl-PL" b="1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b="1">
                <a:solidFill>
                  <a:schemeClr val="accent2">
                    <a:lumMod val="75000"/>
                  </a:schemeClr>
                </a:solidFill>
              </a:rPr>
              <a:t>wyłącznie w </a:t>
            </a:r>
            <a:r>
              <a:rPr lang="pl-PL" b="1">
                <a:solidFill>
                  <a:schemeClr val="accent2">
                    <a:lumMod val="75000"/>
                  </a:schemeClr>
                </a:solidFill>
              </a:rPr>
              <a:t>Generatorze </a:t>
            </a:r>
            <a:r>
              <a:rPr lang="pl-PL" b="1">
                <a:solidFill>
                  <a:schemeClr val="accent2">
                    <a:lumMod val="75000"/>
                  </a:schemeClr>
                </a:solidFill>
              </a:rPr>
              <a:t>Społecznym</a:t>
            </a:r>
            <a:br>
              <a:rPr lang="pl-PL" b="1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b="1">
                <a:solidFill>
                  <a:schemeClr val="accent2">
                    <a:lumMod val="75000"/>
                  </a:schemeClr>
                </a:solidFill>
              </a:rPr>
              <a:t>pod </a:t>
            </a:r>
            <a:r>
              <a:rPr lang="pl-PL" b="1">
                <a:solidFill>
                  <a:schemeClr val="accent2">
                    <a:lumMod val="75000"/>
                  </a:schemeClr>
                </a:solidFill>
              </a:rPr>
              <a:t>adresem </a:t>
            </a:r>
            <a:r>
              <a:rPr lang="pl-PL" b="1" u="sng">
                <a:solidFill>
                  <a:schemeClr val="accent2">
                    <a:lumMod val="75000"/>
                  </a:schemeClr>
                </a:solidFill>
                <a:hlinkClick r:id="rId2" tooltip="https://generatorspoleczny.pl/"/>
              </a:rPr>
              <a:t>https://</a:t>
            </a:r>
            <a:r>
              <a:rPr lang="pl-PL" b="1" u="sng">
                <a:solidFill>
                  <a:schemeClr val="accent2">
                    <a:lumMod val="75000"/>
                  </a:schemeClr>
                </a:solidFill>
                <a:hlinkClick r:id="rId2" tooltip="https://generatorspoleczny.pl/"/>
              </a:rPr>
              <a:t>generatorspoleczny.pl</a:t>
            </a:r>
            <a:r>
              <a:rPr lang="pl-PL" b="1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3"/>
          </p:nvPr>
        </p:nvSpPr>
        <p:spPr bwMode="auto"/>
        <p:txBody>
          <a:bodyPr/>
          <a:lstStyle/>
          <a:p>
            <a:pPr>
              <a:defRPr/>
            </a:pPr>
            <a:r>
              <a:rPr lang="pl-PL"/>
              <a:t>Kryteria formalne:</a:t>
            </a:r>
            <a:endParaRPr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4"/>
          </p:nvPr>
        </p:nvSpPr>
        <p:spPr bwMode="auto">
          <a:xfrm>
            <a:off x="3051313" y="1477818"/>
            <a:ext cx="8304075" cy="4974937"/>
          </a:xfrm>
        </p:spPr>
        <p:txBody>
          <a:bodyPr>
            <a:noAutofit/>
          </a:bodyPr>
          <a:lstStyle/>
          <a:p>
            <a:pPr marL="268288" indent="-268288">
              <a:buFont typeface="+mj-lt"/>
              <a:buAutoNum type="arabicPeriod"/>
              <a:defRPr/>
            </a:pPr>
            <a:r>
              <a:rPr lang="pl-PL" sz="2000"/>
              <a:t>Wniosek </a:t>
            </a:r>
            <a:r>
              <a:rPr lang="pl-PL" sz="2000"/>
              <a:t>został złożony w terminie, tj. do </a:t>
            </a:r>
            <a:r>
              <a:rPr lang="pl-PL" sz="2000" b="1">
                <a:solidFill>
                  <a:srgbClr val="FF00FF"/>
                </a:solidFill>
              </a:rPr>
              <a:t>31.07.</a:t>
            </a:r>
            <a:r>
              <a:rPr lang="en-US" sz="2000" b="1">
                <a:solidFill>
                  <a:srgbClr val="FF00FF"/>
                </a:solidFill>
              </a:rPr>
              <a:t>  </a:t>
            </a:r>
            <a:r>
              <a:rPr lang="pl-PL" sz="2000" b="1">
                <a:solidFill>
                  <a:srgbClr val="FF00FF"/>
                </a:solidFill>
              </a:rPr>
              <a:t>2023 </a:t>
            </a:r>
            <a:r>
              <a:rPr lang="pl-PL" sz="2000" b="1">
                <a:solidFill>
                  <a:srgbClr val="FF00FF"/>
                </a:solidFill>
              </a:rPr>
              <a:t>r.</a:t>
            </a:r>
            <a:endParaRPr/>
          </a:p>
          <a:p>
            <a:pPr marL="268288" indent="-268288">
              <a:buFont typeface="+mj-lt"/>
              <a:buAutoNum type="arabicPeriod"/>
              <a:defRPr/>
            </a:pPr>
            <a:r>
              <a:rPr lang="pl-PL" sz="2000"/>
              <a:t>Wniosek </a:t>
            </a:r>
            <a:r>
              <a:rPr lang="pl-PL" sz="2000"/>
              <a:t>jest </a:t>
            </a:r>
            <a:r>
              <a:rPr lang="pl-PL" sz="2000" b="1"/>
              <a:t>złożony online w generatorze </a:t>
            </a:r>
            <a:r>
              <a:rPr lang="pl-PL" sz="2000" b="1" u="sng">
                <a:hlinkClick r:id="rId2" tooltip="https://generatorspoleczny.pl/"/>
              </a:rPr>
              <a:t>https://</a:t>
            </a:r>
            <a:r>
              <a:rPr lang="pl-PL" sz="2000" b="1" u="sng">
                <a:hlinkClick r:id="rId2" tooltip="https://generatorspoleczny.pl/"/>
              </a:rPr>
              <a:t>generatorspoleczny.pl/</a:t>
            </a:r>
            <a:r>
              <a:rPr lang="pl-PL" sz="2000" b="1"/>
              <a:t> w </a:t>
            </a:r>
            <a:r>
              <a:rPr lang="pl-PL" sz="2000" b="1"/>
              <a:t>ramach </a:t>
            </a:r>
            <a:r>
              <a:rPr lang="pl-PL" sz="2000" b="1"/>
              <a:t>Konkursu </a:t>
            </a:r>
            <a:r>
              <a:rPr lang="pl-PL" sz="2000" b="1"/>
              <a:t>„Działaj Lokalnie 2023</a:t>
            </a:r>
            <a:r>
              <a:rPr lang="pl-PL" sz="2000" b="1"/>
              <a:t>” </a:t>
            </a:r>
            <a:r>
              <a:rPr lang="pl-PL" sz="2000"/>
              <a:t>i </a:t>
            </a:r>
            <a:r>
              <a:rPr lang="pl-PL" sz="2000"/>
              <a:t>jest kompletny (tj. zawiera odpowiedzi na wszystkie pytania).</a:t>
            </a:r>
            <a:endParaRPr/>
          </a:p>
          <a:p>
            <a:pPr marL="268288" indent="-268288">
              <a:buFont typeface="+mj-lt"/>
              <a:buAutoNum type="arabicPeriod"/>
              <a:defRPr/>
            </a:pPr>
            <a:r>
              <a:rPr lang="pl-PL" sz="2000"/>
              <a:t>Wniosek jest </a:t>
            </a:r>
            <a:r>
              <a:rPr lang="pl-PL" sz="2000" b="1"/>
              <a:t>złożony przez organizację, instytucję lub grupę uprawnioną</a:t>
            </a:r>
            <a:br>
              <a:rPr lang="pl-PL" sz="2000" b="1"/>
            </a:br>
            <a:r>
              <a:rPr lang="pl-PL" sz="2000" b="1"/>
              <a:t>do udziału w konkursie, zgodnie z wytycznymi </a:t>
            </a:r>
            <a:r>
              <a:rPr lang="pl-PL" sz="2000"/>
              <a:t>przedstawionymi</a:t>
            </a:r>
            <a:br>
              <a:rPr lang="pl-PL" sz="2000"/>
            </a:br>
            <a:r>
              <a:rPr lang="pl-PL" sz="2000"/>
              <a:t>w § </a:t>
            </a:r>
            <a:r>
              <a:rPr lang="pl-PL" sz="2000"/>
              <a:t>5 Regulaminu naboru.</a:t>
            </a:r>
            <a:endParaRPr lang="pl-PL" sz="2000"/>
          </a:p>
          <a:p>
            <a:pPr marL="268288" indent="-268288">
              <a:buFont typeface="+mj-lt"/>
              <a:buAutoNum type="arabicPeriod"/>
              <a:defRPr/>
            </a:pPr>
            <a:r>
              <a:rPr lang="pl-PL" sz="2000"/>
              <a:t>Projekt </a:t>
            </a:r>
            <a:r>
              <a:rPr lang="pl-PL" sz="2000"/>
              <a:t>jest </a:t>
            </a:r>
            <a:r>
              <a:rPr lang="pl-PL" sz="2000" b="1"/>
              <a:t>adresowany do społeczności do około 20.000 mieszkańców </a:t>
            </a:r>
            <a:r>
              <a:rPr lang="pl-PL" sz="2000"/>
              <a:t>(lub większej, objętej konkursem miejscowości), która mieści się w zasięgu działania ODL, a siedziba wnioskodawcy (organizacji, oddziału) znajduje się na obszarze objętym konkursem przez ODL.</a:t>
            </a:r>
            <a:endParaRPr/>
          </a:p>
          <a:p>
            <a:pPr marL="268288" indent="-268288">
              <a:buFont typeface="+mj-lt"/>
              <a:buAutoNum type="arabicPeriod"/>
              <a:defRPr/>
            </a:pPr>
            <a:r>
              <a:rPr lang="pl-PL" sz="2000" b="1"/>
              <a:t>harmonogram</a:t>
            </a:r>
            <a:r>
              <a:rPr lang="pl-PL" sz="2000" b="1">
                <a:solidFill>
                  <a:srgbClr val="FF0000"/>
                </a:solidFill>
              </a:rPr>
              <a:t> </a:t>
            </a:r>
            <a:r>
              <a:rPr lang="pl-PL" sz="2000" b="1">
                <a:solidFill>
                  <a:srgbClr val="FF00FF"/>
                </a:solidFill>
              </a:rPr>
              <a:t>min. 3 </a:t>
            </a:r>
            <a:r>
              <a:rPr lang="pl-PL" sz="2000"/>
              <a:t>miesięcznego projektu jest przewidziany na okres między </a:t>
            </a:r>
            <a:r>
              <a:rPr lang="pl-PL" sz="2000">
                <a:solidFill>
                  <a:srgbClr val="FF00FF"/>
                </a:solidFill>
              </a:rPr>
              <a:t>15.08.2023-30.11.2023</a:t>
            </a:r>
            <a:endParaRPr lang="pl-PL" sz="2000"/>
          </a:p>
          <a:p>
            <a:pPr marL="268288" indent="-268288" algn="just">
              <a:buFont typeface="+mj-lt"/>
              <a:buAutoNum type="arabicPeriod"/>
              <a:defRPr/>
            </a:pPr>
            <a:endParaRPr lang="pl-PL" sz="2000">
              <a:solidFill>
                <a:srgbClr val="FF000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 bwMode="auto">
          <a:xfrm>
            <a:off x="119270" y="1679713"/>
            <a:ext cx="23555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l-PL" sz="2800">
                <a:solidFill>
                  <a:schemeClr val="bg1"/>
                </a:solidFill>
                <a:latin typeface="+mj-lt"/>
              </a:rPr>
              <a:t>Złożone wnioski będą oceniane</a:t>
            </a:r>
            <a:br>
              <a:rPr lang="pl-PL" sz="2800">
                <a:solidFill>
                  <a:schemeClr val="bg1"/>
                </a:solidFill>
                <a:latin typeface="+mj-lt"/>
              </a:rPr>
            </a:br>
            <a:r>
              <a:rPr lang="pl-PL" sz="2800">
                <a:solidFill>
                  <a:schemeClr val="bg1"/>
                </a:solidFill>
                <a:latin typeface="+mj-lt"/>
              </a:rPr>
              <a:t>pod względem formalnym </a:t>
            </a:r>
            <a:endParaRPr lang="pl-PL" sz="2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C77EEB4-143E-4FD0-9B6B-C1777D372456}" type="slidenum">
              <a:rPr lang="pl-PL"/>
              <a:t/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3"/>
          </p:nvPr>
        </p:nvSpPr>
        <p:spPr bwMode="auto"/>
        <p:txBody>
          <a:bodyPr/>
          <a:lstStyle/>
          <a:p>
            <a:pPr>
              <a:defRPr/>
            </a:pPr>
            <a:r>
              <a:rPr lang="pl-PL"/>
              <a:t>Kryteria formalne cd.:</a:t>
            </a:r>
            <a:endParaRPr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4"/>
          </p:nvPr>
        </p:nvSpPr>
        <p:spPr bwMode="auto">
          <a:xfrm>
            <a:off x="3051312" y="1477818"/>
            <a:ext cx="8323823" cy="4711845"/>
          </a:xfrm>
        </p:spPr>
        <p:txBody>
          <a:bodyPr>
            <a:noAutofit/>
          </a:bodyPr>
          <a:lstStyle/>
          <a:p>
            <a:pPr marL="457200" indent="-457200">
              <a:buFont typeface="Calibri"/>
              <a:buAutoNum type="arabicPeriod" startAt="6"/>
              <a:defRPr/>
            </a:pPr>
            <a:r>
              <a:rPr lang="pl-PL" sz="2000"/>
              <a:t>P</a:t>
            </a:r>
            <a:r>
              <a:rPr lang="pl-PL" sz="2000"/>
              <a:t>rzedstawiony </a:t>
            </a:r>
            <a:r>
              <a:rPr lang="pl-PL" sz="2000"/>
              <a:t>we wniosku </a:t>
            </a:r>
            <a:r>
              <a:rPr lang="pl-PL" sz="2000" b="1"/>
              <a:t>budżet jest prawidłowo wypełniony</a:t>
            </a:r>
            <a:br>
              <a:rPr lang="pl-PL" sz="2000" b="1"/>
            </a:br>
            <a:r>
              <a:rPr lang="pl-PL" sz="2000"/>
              <a:t>(nie zawiera błędów rachunkowych).</a:t>
            </a:r>
            <a:endParaRPr/>
          </a:p>
          <a:p>
            <a:pPr marL="457200" indent="-457200">
              <a:buFont typeface="Calibri"/>
              <a:buAutoNum type="arabicPeriod" startAt="6"/>
              <a:defRPr/>
            </a:pPr>
            <a:r>
              <a:rPr lang="pl-PL" sz="2000"/>
              <a:t>K</a:t>
            </a:r>
            <a:r>
              <a:rPr lang="pl-PL" sz="2000"/>
              <a:t>wota </a:t>
            </a:r>
            <a:r>
              <a:rPr lang="pl-PL" sz="2000"/>
              <a:t>wnioskowanej dotacji nie przekracza </a:t>
            </a:r>
            <a:r>
              <a:rPr lang="pl-PL" sz="2000" b="1">
                <a:solidFill>
                  <a:srgbClr val="FF00FF"/>
                </a:solidFill>
              </a:rPr>
              <a:t>6.000</a:t>
            </a:r>
            <a:r>
              <a:rPr lang="pl-PL" sz="2000" b="1">
                <a:solidFill>
                  <a:srgbClr val="FF00FF"/>
                </a:solidFill>
              </a:rPr>
              <a:t>zł</a:t>
            </a:r>
            <a:r>
              <a:rPr lang="pl-PL" sz="2000"/>
              <a:t>.</a:t>
            </a:r>
            <a:endParaRPr/>
          </a:p>
          <a:p>
            <a:pPr marL="457200" indent="-457200">
              <a:buFont typeface="Calibri"/>
              <a:buAutoNum type="arabicPeriod" startAt="6"/>
              <a:defRPr/>
            </a:pPr>
            <a:r>
              <a:rPr lang="pl-PL" sz="2000"/>
              <a:t>O</a:t>
            </a:r>
            <a:r>
              <a:rPr lang="pl-PL" sz="2000"/>
              <a:t>rganizacja/grupa/Inicjatywa </a:t>
            </a:r>
            <a:r>
              <a:rPr lang="pl-PL" sz="2000"/>
              <a:t>DL ma zaplanowany </a:t>
            </a:r>
            <a:r>
              <a:rPr lang="pl-PL" sz="2000" b="1"/>
              <a:t>wkład własny</a:t>
            </a:r>
            <a:br>
              <a:rPr lang="pl-PL" sz="2000" b="1"/>
            </a:br>
            <a:r>
              <a:rPr lang="pl-PL" sz="2000" b="1"/>
              <a:t>w wysokości minimum 25% wartości wnioskowanej dotacji</a:t>
            </a:r>
            <a:r>
              <a:rPr lang="pl-PL" sz="2000"/>
              <a:t>,</a:t>
            </a:r>
            <a:br>
              <a:rPr lang="pl-PL" sz="2000"/>
            </a:br>
            <a:r>
              <a:rPr lang="pl-PL" sz="2000" b="1"/>
              <a:t>z czego min. 5% w postaci finansowej</a:t>
            </a:r>
            <a:r>
              <a:rPr lang="pl-PL" sz="2000"/>
              <a:t> (wymaganie pozyskania wkładu finansowego nie dotyczy Inicjatywy Działaj </a:t>
            </a:r>
            <a:r>
              <a:rPr lang="pl-PL" sz="2000"/>
              <a:t>Lokalnie), </a:t>
            </a:r>
            <a:r>
              <a:rPr lang="pl-PL" sz="2000"/>
              <a:t>pozostała część</a:t>
            </a:r>
            <a:br>
              <a:rPr lang="pl-PL" sz="2000"/>
            </a:br>
            <a:r>
              <a:rPr lang="pl-PL" sz="2000" b="1"/>
              <a:t>w postaci wkładu usługowego, rzeczowego lub pracy wolontariuszy</a:t>
            </a:r>
            <a:r>
              <a:rPr lang="pl-PL" sz="2000"/>
              <a:t>.</a:t>
            </a:r>
            <a:endParaRPr/>
          </a:p>
          <a:p>
            <a:pPr marL="457200" indent="-457200">
              <a:buFont typeface="Calibri"/>
              <a:buAutoNum type="arabicPeriod" startAt="6"/>
              <a:defRPr/>
            </a:pPr>
            <a:r>
              <a:rPr lang="pl-PL" sz="2000" b="1"/>
              <a:t>Ś</a:t>
            </a:r>
            <a:r>
              <a:rPr lang="pl-PL" sz="2000" b="1"/>
              <a:t>rodków </a:t>
            </a:r>
            <a:r>
              <a:rPr lang="pl-PL" sz="2000" b="1"/>
              <a:t>pozyskanych w ramach innych programów PAFW</a:t>
            </a:r>
            <a:br>
              <a:rPr lang="pl-PL" sz="2000" b="1"/>
            </a:br>
            <a:r>
              <a:rPr lang="pl-PL" sz="2000"/>
              <a:t>(których pełna lista znajduje się na www.pafw.pl) </a:t>
            </a:r>
            <a:r>
              <a:rPr lang="pl-PL" sz="2000" b="1"/>
              <a:t>nie można wykazywać jako wymaganego wkładu własnego</a:t>
            </a:r>
            <a:r>
              <a:rPr lang="pl-PL" sz="2000"/>
              <a:t> do programu „Działaj Lokalnie”. </a:t>
            </a:r>
            <a:endParaRPr/>
          </a:p>
          <a:p>
            <a:pPr marL="268288" indent="-268288" algn="just">
              <a:buFont typeface="+mj-lt"/>
              <a:buAutoNum type="arabicPeriod"/>
              <a:defRPr/>
            </a:pPr>
            <a:endParaRPr lang="pl-PL" sz="2000"/>
          </a:p>
        </p:txBody>
      </p:sp>
      <p:sp>
        <p:nvSpPr>
          <p:cNvPr id="4" name="pole tekstowe 3"/>
          <p:cNvSpPr txBox="1"/>
          <p:nvPr/>
        </p:nvSpPr>
        <p:spPr bwMode="auto">
          <a:xfrm>
            <a:off x="119270" y="1679713"/>
            <a:ext cx="23555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l-PL" sz="2800">
                <a:solidFill>
                  <a:schemeClr val="bg1"/>
                </a:solidFill>
                <a:latin typeface="+mj-lt"/>
              </a:rPr>
              <a:t>Złożone wnioski będą oceniane</a:t>
            </a:r>
            <a:br>
              <a:rPr lang="pl-PL" sz="2800">
                <a:solidFill>
                  <a:schemeClr val="bg1"/>
                </a:solidFill>
                <a:latin typeface="+mj-lt"/>
              </a:rPr>
            </a:br>
            <a:r>
              <a:rPr lang="pl-PL" sz="2800">
                <a:solidFill>
                  <a:schemeClr val="bg1"/>
                </a:solidFill>
                <a:latin typeface="+mj-lt"/>
              </a:rPr>
              <a:t>pod względem formalnym </a:t>
            </a:r>
            <a:endParaRPr lang="pl-PL" sz="2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C77EEB4-143E-4FD0-9B6B-C1777D372456}" type="slidenum">
              <a:rPr lang="pl-PL"/>
              <a:t/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 bwMode="auto">
          <a:xfrm>
            <a:off x="438539" y="2580466"/>
            <a:ext cx="4822911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10000"/>
              </a:lnSpc>
              <a:buFontTx/>
              <a:buNone/>
              <a:defRPr/>
            </a:pPr>
            <a:r>
              <a:rPr lang="pl-PL" sz="2400">
                <a:solidFill>
                  <a:schemeClr val="bg1"/>
                </a:solidFill>
                <a:latin typeface="+mj-lt"/>
              </a:rPr>
              <a:t>Wnioski </a:t>
            </a:r>
            <a:r>
              <a:rPr lang="pl-PL" sz="2400" b="1">
                <a:solidFill>
                  <a:schemeClr val="bg1"/>
                </a:solidFill>
                <a:latin typeface="+mj-lt"/>
              </a:rPr>
              <a:t>spełniające wszystkie kryteria formalne</a:t>
            </a:r>
            <a:r>
              <a:rPr lang="pl-PL" sz="2400">
                <a:solidFill>
                  <a:schemeClr val="bg1"/>
                </a:solidFill>
                <a:latin typeface="+mj-lt"/>
              </a:rPr>
              <a:t> zostaną przekazane Komisji, która dokona oceny aplikacji </a:t>
            </a:r>
            <a:endParaRPr/>
          </a:p>
          <a:p>
            <a:pPr marL="0" indent="0" algn="ctr">
              <a:lnSpc>
                <a:spcPct val="110000"/>
              </a:lnSpc>
              <a:buFontTx/>
              <a:buNone/>
              <a:defRPr/>
            </a:pPr>
            <a:r>
              <a:rPr lang="pl-PL" sz="2400">
                <a:solidFill>
                  <a:schemeClr val="bg1"/>
                </a:solidFill>
                <a:latin typeface="+mj-lt"/>
              </a:rPr>
              <a:t>w oparciu o </a:t>
            </a:r>
            <a:r>
              <a:rPr lang="pl-PL" sz="2400" b="1">
                <a:solidFill>
                  <a:schemeClr val="bg1"/>
                </a:solidFill>
                <a:latin typeface="+mj-lt"/>
              </a:rPr>
              <a:t>kryteria merytoryczne.</a:t>
            </a:r>
            <a:endParaRPr lang="pl-PL" sz="2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C77EEB4-143E-4FD0-9B6B-C1777D372456}" type="slidenum">
              <a:rPr lang="pl-PL"/>
              <a:t/>
            </a:fld>
            <a:endParaRPr lang="pl-PL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096000" y="1941507"/>
            <a:ext cx="4320000" cy="29749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3"/>
          </p:nvPr>
        </p:nvSpPr>
        <p:spPr bwMode="auto"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4"/>
          </p:nvPr>
        </p:nvSpPr>
        <p:spPr bwMode="auto">
          <a:xfrm>
            <a:off x="3317476" y="1784056"/>
            <a:ext cx="8036323" cy="4401205"/>
          </a:xfrm>
        </p:spPr>
        <p:txBody>
          <a:bodyPr>
            <a:noAutofit/>
          </a:bodyPr>
          <a:lstStyle/>
          <a:p>
            <a:pPr marL="0" indent="0" algn="just">
              <a:spcAft>
                <a:spcPts val="600"/>
              </a:spcAft>
              <a:buNone/>
              <a:defRPr/>
            </a:pPr>
            <a:r>
              <a:rPr lang="pl-PL" sz="2000">
                <a:latin typeface="Calibri"/>
                <a:ea typeface="Times New Roman"/>
                <a:cs typeface="Times New Roman"/>
              </a:rPr>
              <a:t>Warto z</a:t>
            </a:r>
            <a:r>
              <a:rPr lang="pl-PL" sz="2000">
                <a:latin typeface="Calibri"/>
                <a:ea typeface="Times New Roman"/>
                <a:cs typeface="Times New Roman"/>
              </a:rPr>
              <a:t>wrócić uwagę</a:t>
            </a:r>
            <a:r>
              <a:rPr lang="pl-PL" sz="2000">
                <a:latin typeface="Calibri"/>
                <a:ea typeface="Times New Roman"/>
                <a:cs typeface="Times New Roman"/>
              </a:rPr>
              <a:t>, że wypełnianie wniosku </a:t>
            </a:r>
            <a:r>
              <a:rPr lang="pl-PL" sz="2000">
                <a:latin typeface="Calibri"/>
                <a:ea typeface="Times New Roman"/>
                <a:cs typeface="Times New Roman"/>
              </a:rPr>
              <a:t>należy </a:t>
            </a:r>
            <a:r>
              <a:rPr lang="pl-PL" sz="2000">
                <a:latin typeface="Calibri"/>
                <a:ea typeface="Times New Roman"/>
                <a:cs typeface="Times New Roman"/>
              </a:rPr>
              <a:t>traktować</a:t>
            </a:r>
            <a:br>
              <a:rPr lang="pl-PL" sz="2000">
                <a:latin typeface="Calibri"/>
                <a:ea typeface="Times New Roman"/>
                <a:cs typeface="Times New Roman"/>
              </a:rPr>
            </a:br>
            <a:r>
              <a:rPr lang="pl-PL" sz="2000">
                <a:latin typeface="Calibri"/>
                <a:ea typeface="Times New Roman"/>
                <a:cs typeface="Times New Roman"/>
              </a:rPr>
              <a:t>jako </a:t>
            </a:r>
            <a:r>
              <a:rPr lang="pl-PL" sz="2000">
                <a:latin typeface="Calibri"/>
                <a:ea typeface="Times New Roman"/>
                <a:cs typeface="Times New Roman"/>
              </a:rPr>
              <a:t>instruktaż, który „prowadzi piszącego za rękę”. </a:t>
            </a:r>
            <a:r>
              <a:rPr lang="pl-PL" sz="2000">
                <a:latin typeface="Calibri"/>
                <a:ea typeface="Times New Roman"/>
                <a:cs typeface="Times New Roman"/>
              </a:rPr>
              <a:t>Pokazuje m.in.:</a:t>
            </a:r>
            <a:endParaRPr/>
          </a:p>
          <a:p>
            <a:pPr algn="just">
              <a:spcAft>
                <a:spcPts val="600"/>
              </a:spcAft>
              <a:defRPr/>
            </a:pPr>
            <a:r>
              <a:rPr lang="pl-PL" sz="2000">
                <a:latin typeface="Calibri"/>
                <a:ea typeface="Times New Roman"/>
                <a:cs typeface="Times New Roman"/>
              </a:rPr>
              <a:t>j</a:t>
            </a:r>
            <a:r>
              <a:rPr lang="pl-PL" sz="2000">
                <a:latin typeface="Calibri"/>
                <a:ea typeface="Times New Roman"/>
                <a:cs typeface="Times New Roman"/>
              </a:rPr>
              <a:t>ak zaplanować projekt?</a:t>
            </a:r>
            <a:endParaRPr/>
          </a:p>
          <a:p>
            <a:pPr algn="just">
              <a:spcAft>
                <a:spcPts val="600"/>
              </a:spcAft>
              <a:defRPr/>
            </a:pPr>
            <a:r>
              <a:rPr lang="pl-PL" sz="2000">
                <a:latin typeface="Calibri"/>
                <a:ea typeface="Times New Roman"/>
                <a:cs typeface="Times New Roman"/>
              </a:rPr>
              <a:t>co </a:t>
            </a:r>
            <a:r>
              <a:rPr lang="pl-PL" sz="2000">
                <a:latin typeface="Calibri"/>
                <a:ea typeface="Times New Roman"/>
                <a:cs typeface="Times New Roman"/>
              </a:rPr>
              <a:t>można robić w ramach </a:t>
            </a:r>
            <a:r>
              <a:rPr lang="pl-PL" sz="2000">
                <a:latin typeface="Calibri"/>
                <a:ea typeface="Times New Roman"/>
                <a:cs typeface="Times New Roman"/>
              </a:rPr>
              <a:t>projektu?</a:t>
            </a:r>
            <a:endParaRPr/>
          </a:p>
          <a:p>
            <a:pPr algn="just">
              <a:spcAft>
                <a:spcPts val="600"/>
              </a:spcAft>
              <a:defRPr/>
            </a:pPr>
            <a:r>
              <a:rPr lang="pl-PL" sz="2000">
                <a:latin typeface="Calibri"/>
                <a:ea typeface="Times New Roman"/>
                <a:cs typeface="Times New Roman"/>
              </a:rPr>
              <a:t>do </a:t>
            </a:r>
            <a:r>
              <a:rPr lang="pl-PL" sz="2000">
                <a:latin typeface="Calibri"/>
                <a:ea typeface="Times New Roman"/>
                <a:cs typeface="Times New Roman"/>
              </a:rPr>
              <a:t>kogo zwrócić się o pomoc</a:t>
            </a:r>
            <a:r>
              <a:rPr lang="pl-PL" sz="2000">
                <a:latin typeface="Calibri"/>
                <a:ea typeface="Times New Roman"/>
                <a:cs typeface="Times New Roman"/>
              </a:rPr>
              <a:t>?</a:t>
            </a:r>
            <a:endParaRPr/>
          </a:p>
          <a:p>
            <a:pPr algn="just">
              <a:spcAft>
                <a:spcPts val="600"/>
              </a:spcAft>
              <a:defRPr/>
            </a:pPr>
            <a:r>
              <a:rPr lang="pl-PL" sz="2000">
                <a:latin typeface="Calibri"/>
                <a:ea typeface="Times New Roman"/>
                <a:cs typeface="Times New Roman"/>
              </a:rPr>
              <a:t>gdzie </a:t>
            </a:r>
            <a:r>
              <a:rPr lang="pl-PL" sz="2000">
                <a:latin typeface="Calibri"/>
                <a:ea typeface="Times New Roman"/>
                <a:cs typeface="Times New Roman"/>
              </a:rPr>
              <a:t>i jak promować projekt</a:t>
            </a:r>
            <a:r>
              <a:rPr lang="pl-PL" sz="2000">
                <a:latin typeface="Calibri"/>
                <a:ea typeface="Times New Roman"/>
                <a:cs typeface="Times New Roman"/>
              </a:rPr>
              <a:t>? </a:t>
            </a:r>
            <a:endParaRPr lang="pl-PL" sz="2000">
              <a:latin typeface="Calibri"/>
              <a:ea typeface="Times New Roman"/>
              <a:cs typeface="Times New Roman"/>
            </a:endParaRPr>
          </a:p>
          <a:p>
            <a:pPr algn="just">
              <a:spcAft>
                <a:spcPts val="600"/>
              </a:spcAft>
              <a:defRPr/>
            </a:pPr>
            <a:endParaRPr lang="pl-PL" sz="2000">
              <a:latin typeface="Calibri"/>
              <a:ea typeface="Times New Roman"/>
              <a:cs typeface="Times New Roman"/>
            </a:endParaRPr>
          </a:p>
          <a:p>
            <a:pPr marL="268288" indent="-268288" algn="just">
              <a:buFont typeface="+mj-lt"/>
              <a:buAutoNum type="arabicPeriod"/>
              <a:defRPr/>
            </a:pPr>
            <a:endParaRPr lang="pl-PL" sz="2000"/>
          </a:p>
        </p:txBody>
      </p:sp>
      <p:sp>
        <p:nvSpPr>
          <p:cNvPr id="4" name="pole tekstowe 3"/>
          <p:cNvSpPr txBox="1"/>
          <p:nvPr/>
        </p:nvSpPr>
        <p:spPr bwMode="auto">
          <a:xfrm>
            <a:off x="165544" y="1659285"/>
            <a:ext cx="26239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l-PL" sz="2400" b="1">
                <a:solidFill>
                  <a:schemeClr val="bg1"/>
                </a:solidFill>
                <a:latin typeface="+mj-lt"/>
              </a:rPr>
              <a:t>Wypełnianie wniosku</a:t>
            </a:r>
            <a:br>
              <a:rPr lang="pl-PL" sz="2400" b="1">
                <a:solidFill>
                  <a:schemeClr val="bg1"/>
                </a:solidFill>
                <a:latin typeface="+mj-lt"/>
              </a:rPr>
            </a:br>
            <a:r>
              <a:rPr lang="pl-PL" sz="2400" b="1">
                <a:solidFill>
                  <a:schemeClr val="bg1"/>
                </a:solidFill>
                <a:latin typeface="+mj-lt"/>
              </a:rPr>
              <a:t>w programie „Działaj Lokalnie”   </a:t>
            </a:r>
            <a:endParaRPr lang="pl-PL" sz="24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C77EEB4-143E-4FD0-9B6B-C1777D372456}" type="slidenum">
              <a:rPr lang="pl-PL"/>
              <a:t/>
            </a:fld>
            <a:endParaRPr lang="pl-PL"/>
          </a:p>
        </p:txBody>
      </p:sp>
      <p:cxnSp>
        <p:nvCxnSpPr>
          <p:cNvPr id="6" name="Łącznik prosty 5"/>
          <p:cNvCxnSpPr>
            <a:cxnSpLocks/>
          </p:cNvCxnSpPr>
          <p:nvPr/>
        </p:nvCxnSpPr>
        <p:spPr bwMode="auto">
          <a:xfrm>
            <a:off x="3113961" y="1784056"/>
            <a:ext cx="0" cy="2123915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3"/>
          </p:nvPr>
        </p:nvSpPr>
        <p:spPr bwMode="auto"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4"/>
          </p:nvPr>
        </p:nvSpPr>
        <p:spPr bwMode="auto">
          <a:xfrm>
            <a:off x="3317476" y="1784057"/>
            <a:ext cx="8036323" cy="1353780"/>
          </a:xfrm>
        </p:spPr>
        <p:txBody>
          <a:bodyPr>
            <a:noAutofit/>
          </a:bodyPr>
          <a:lstStyle/>
          <a:p>
            <a:pPr marL="0" indent="0" algn="just">
              <a:spcAft>
                <a:spcPts val="600"/>
              </a:spcAft>
              <a:buNone/>
              <a:defRPr/>
            </a:pPr>
            <a:r>
              <a:rPr lang="pl-PL" sz="2000">
                <a:latin typeface="Calibri"/>
                <a:ea typeface="Times New Roman"/>
                <a:cs typeface="Times New Roman"/>
              </a:rPr>
              <a:t>Prosimy traktować wypełnianie wniosku, jako swoistą edukację w zakresie działalności na rzecz lokalnej społeczności. </a:t>
            </a:r>
            <a:endParaRPr/>
          </a:p>
          <a:p>
            <a:pPr marL="0" indent="0" algn="just">
              <a:spcAft>
                <a:spcPts val="600"/>
              </a:spcAft>
              <a:buNone/>
              <a:defRPr/>
            </a:pPr>
            <a:r>
              <a:rPr lang="pl-PL" sz="2000">
                <a:latin typeface="Calibri"/>
                <a:ea typeface="Times New Roman"/>
                <a:cs typeface="Times New Roman"/>
              </a:rPr>
              <a:t>By działać lepiej</a:t>
            </a:r>
            <a:r>
              <a:rPr lang="pl-PL" sz="2000">
                <a:latin typeface="Calibri"/>
                <a:ea typeface="Times New Roman"/>
                <a:cs typeface="Times New Roman"/>
              </a:rPr>
              <a:t> </a:t>
            </a:r>
            <a:r>
              <a:rPr lang="pl-PL" sz="2000">
                <a:latin typeface="Calibri"/>
                <a:ea typeface="Times New Roman"/>
                <a:cs typeface="Times New Roman"/>
              </a:rPr>
              <a:t>i</a:t>
            </a:r>
            <a:r>
              <a:rPr lang="pl-PL" sz="2000">
                <a:latin typeface="Calibri"/>
                <a:ea typeface="Times New Roman"/>
                <a:cs typeface="Times New Roman"/>
              </a:rPr>
              <a:t> skuteczniej.</a:t>
            </a:r>
            <a:endParaRPr lang="pl-PL" sz="1800">
              <a:latin typeface="Calibri"/>
              <a:ea typeface="Times New Roman"/>
              <a:cs typeface="Times New Roman"/>
            </a:endParaRPr>
          </a:p>
          <a:p>
            <a:pPr algn="just">
              <a:spcAft>
                <a:spcPts val="600"/>
              </a:spcAft>
              <a:defRPr/>
            </a:pPr>
            <a:endParaRPr lang="pl-PL" sz="2000">
              <a:latin typeface="Calibri"/>
              <a:ea typeface="Times New Roman"/>
              <a:cs typeface="Times New Roman"/>
            </a:endParaRPr>
          </a:p>
          <a:p>
            <a:pPr algn="just">
              <a:spcAft>
                <a:spcPts val="600"/>
              </a:spcAft>
              <a:defRPr/>
            </a:pPr>
            <a:endParaRPr lang="pl-PL" sz="2000">
              <a:latin typeface="Calibri"/>
              <a:ea typeface="Times New Roman"/>
              <a:cs typeface="Times New Roman"/>
            </a:endParaRPr>
          </a:p>
          <a:p>
            <a:pPr marL="268288" indent="-268288" algn="just">
              <a:buFont typeface="+mj-lt"/>
              <a:buAutoNum type="arabicPeriod"/>
              <a:defRPr/>
            </a:pPr>
            <a:endParaRPr lang="pl-PL" sz="2000"/>
          </a:p>
        </p:txBody>
      </p:sp>
      <p:sp>
        <p:nvSpPr>
          <p:cNvPr id="4" name="pole tekstowe 3"/>
          <p:cNvSpPr txBox="1"/>
          <p:nvPr/>
        </p:nvSpPr>
        <p:spPr bwMode="auto">
          <a:xfrm>
            <a:off x="165544" y="1659285"/>
            <a:ext cx="2623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l-PL" sz="2400" b="1">
                <a:solidFill>
                  <a:schemeClr val="bg1"/>
                </a:solidFill>
                <a:latin typeface="+mj-lt"/>
              </a:rPr>
              <a:t>Wnioski</a:t>
            </a:r>
            <a:br>
              <a:rPr lang="pl-PL" sz="2400" b="1">
                <a:solidFill>
                  <a:schemeClr val="bg1"/>
                </a:solidFill>
                <a:latin typeface="+mj-lt"/>
              </a:rPr>
            </a:br>
            <a:r>
              <a:rPr lang="pl-PL" sz="2400" b="1">
                <a:solidFill>
                  <a:schemeClr val="bg1"/>
                </a:solidFill>
                <a:latin typeface="+mj-lt"/>
              </a:rPr>
              <a:t>w programie „Działaj Lokalnie”   </a:t>
            </a:r>
            <a:endParaRPr lang="pl-PL" sz="24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C77EEB4-143E-4FD0-9B6B-C1777D372456}" type="slidenum">
              <a:rPr lang="pl-PL"/>
              <a:t/>
            </a:fld>
            <a:endParaRPr lang="pl-PL"/>
          </a:p>
        </p:txBody>
      </p:sp>
      <p:cxnSp>
        <p:nvCxnSpPr>
          <p:cNvPr id="6" name="Łącznik prosty 5"/>
          <p:cNvCxnSpPr>
            <a:cxnSpLocks/>
          </p:cNvCxnSpPr>
          <p:nvPr/>
        </p:nvCxnSpPr>
        <p:spPr bwMode="auto">
          <a:xfrm>
            <a:off x="3113961" y="1784056"/>
            <a:ext cx="0" cy="2123915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175636" y="3298978"/>
            <a:ext cx="4320000" cy="288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C77EEB4-143E-4FD0-9B6B-C1777D372456}" type="slidenum">
              <a:rPr lang="pl-PL"/>
              <a:t/>
            </a:fld>
            <a:endParaRPr lang="pl-PL"/>
          </a:p>
        </p:txBody>
      </p:sp>
      <p:pic>
        <p:nvPicPr>
          <p:cNvPr id="6" name="Symbol zastępczy zawartości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055950" y="1773238"/>
            <a:ext cx="5760000" cy="384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4"/>
          </p:nvPr>
        </p:nvSpPr>
        <p:spPr bwMode="auto">
          <a:xfrm>
            <a:off x="3051314" y="1477818"/>
            <a:ext cx="8052116" cy="4711845"/>
          </a:xfrm>
        </p:spPr>
        <p:txBody>
          <a:bodyPr>
            <a:normAutofit/>
          </a:bodyPr>
          <a:lstStyle/>
          <a:p>
            <a:pPr marL="0" indent="0">
              <a:buFont typeface="Arial"/>
              <a:buNone/>
              <a:defRPr/>
            </a:pPr>
            <a:r>
              <a:rPr lang="pl-PL" sz="2000" b="1"/>
              <a:t>Komisja wybierze te projekty, które w najwyższym stopniu spełnią następujące kryteria: </a:t>
            </a:r>
            <a:endParaRPr/>
          </a:p>
          <a:p>
            <a:pPr>
              <a:buFont typeface="Wingdings"/>
              <a:buChar char="§"/>
              <a:defRPr/>
            </a:pPr>
            <a:r>
              <a:rPr lang="pl-PL" sz="2000" b="1"/>
              <a:t>odpowiadają na jasno zdefiniowaną potrzebę</a:t>
            </a:r>
            <a:r>
              <a:rPr lang="pl-PL" sz="2000"/>
              <a:t>, ważną dla społeczności, której zaspokojenie służy dobru wspólnemu;</a:t>
            </a:r>
            <a:endParaRPr/>
          </a:p>
          <a:p>
            <a:pPr>
              <a:buFont typeface="Wingdings"/>
              <a:buChar char="§"/>
              <a:defRPr/>
            </a:pPr>
            <a:r>
              <a:rPr lang="pl-PL" sz="2000" b="1"/>
              <a:t>zakładają działania adekwatne do opisanej potrzeby</a:t>
            </a:r>
            <a:r>
              <a:rPr lang="pl-PL" sz="2000"/>
              <a:t>, właściwy do założeń projektu harmonogram działań oraz wymierne rezultaty;</a:t>
            </a:r>
            <a:endParaRPr/>
          </a:p>
          <a:p>
            <a:pPr>
              <a:buFont typeface="Wingdings"/>
              <a:buChar char="§"/>
              <a:defRPr/>
            </a:pPr>
            <a:r>
              <a:rPr lang="pl-PL" sz="2000" b="1"/>
              <a:t>szeroko angażują mieszkańców do zaspokojenia tej potrzeby</a:t>
            </a:r>
            <a:r>
              <a:rPr lang="pl-PL" sz="2000"/>
              <a:t>,</a:t>
            </a:r>
            <a:br>
              <a:rPr lang="pl-PL" sz="2000"/>
            </a:br>
            <a:r>
              <a:rPr lang="pl-PL" sz="2000"/>
              <a:t>a przez to do aktywności na rzecz dobra wspólnego, opierają się na współpracy z partnerami instytucjonalnymi i wolontariuszami;</a:t>
            </a:r>
            <a:endParaRPr/>
          </a:p>
          <a:p>
            <a:pPr>
              <a:buFont typeface="Wingdings"/>
              <a:buChar char="§"/>
              <a:defRPr/>
            </a:pPr>
            <a:r>
              <a:rPr lang="pl-PL" sz="2000" b="1"/>
              <a:t>zakładają atrakcyjne dla odbiorców działania i różnorodny sposób komunikowania o planowanych działaniach</a:t>
            </a:r>
            <a:r>
              <a:rPr lang="pl-PL" sz="2000"/>
              <a:t>;</a:t>
            </a:r>
            <a:endParaRPr/>
          </a:p>
          <a:p>
            <a:pPr>
              <a:buFont typeface="Wingdings"/>
              <a:buChar char="§"/>
              <a:defRPr/>
            </a:pPr>
            <a:r>
              <a:rPr lang="pl-PL" sz="2000" b="1"/>
              <a:t>proponują nowe działania/nową ofertę dla mieszkańców</a:t>
            </a:r>
            <a:r>
              <a:rPr lang="pl-PL" sz="2000"/>
              <a:t>, albo włączają nowe środowiska wprowadzone wcześniej działania;</a:t>
            </a:r>
            <a:endParaRPr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C77EEB4-143E-4FD0-9B6B-C1777D372456}" type="slidenum">
              <a:rPr lang="pl-PL"/>
              <a:t/>
            </a:fld>
            <a:endParaRPr lang="pl-PL"/>
          </a:p>
        </p:txBody>
      </p:sp>
      <p:sp>
        <p:nvSpPr>
          <p:cNvPr id="5" name="pole tekstowe 4"/>
          <p:cNvSpPr txBox="1"/>
          <p:nvPr/>
        </p:nvSpPr>
        <p:spPr bwMode="auto">
          <a:xfrm>
            <a:off x="279918" y="1477818"/>
            <a:ext cx="25099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l-PL" sz="2800">
                <a:solidFill>
                  <a:schemeClr val="bg1"/>
                </a:solidFill>
                <a:latin typeface="+mj-lt"/>
              </a:rPr>
              <a:t>Kryteria merytoryczne: </a:t>
            </a:r>
            <a:endParaRPr lang="pl-PL" sz="280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4"/>
          </p:nvPr>
        </p:nvSpPr>
        <p:spPr bwMode="auto">
          <a:xfrm>
            <a:off x="3051313" y="1477818"/>
            <a:ext cx="8042784" cy="4711845"/>
          </a:xfrm>
        </p:spPr>
        <p:txBody>
          <a:bodyPr>
            <a:normAutofit/>
          </a:bodyPr>
          <a:lstStyle/>
          <a:p>
            <a:pPr>
              <a:buFont typeface="Wingdings"/>
              <a:buChar char="§"/>
              <a:defRPr/>
            </a:pPr>
            <a:r>
              <a:rPr lang="pl-PL" sz="2000" b="1"/>
              <a:t>jasno i w sposób wymierny przedstawiają planowane korzyści</a:t>
            </a:r>
            <a:r>
              <a:rPr lang="pl-PL" sz="2000"/>
              <a:t>,</a:t>
            </a:r>
            <a:br>
              <a:rPr lang="pl-PL" sz="2000"/>
            </a:br>
            <a:r>
              <a:rPr lang="pl-PL" sz="2000"/>
              <a:t>jakie w efekcie realizacji projektu odniosą jego bezpośredni uczestnicy oraz lokalna społeczność, a także sami realizatorzy;</a:t>
            </a:r>
            <a:endParaRPr/>
          </a:p>
          <a:p>
            <a:pPr>
              <a:buFont typeface="Wingdings"/>
              <a:buChar char="§"/>
              <a:defRPr/>
            </a:pPr>
            <a:r>
              <a:rPr lang="pl-PL" sz="2000" b="1"/>
              <a:t>planują kontynuowanie wybranych działań projektu i podtrzymanie aktywności środowisk lub grup społecznych po zakończeniu realizacji </a:t>
            </a:r>
            <a:r>
              <a:rPr lang="pl-PL" sz="2000" b="1"/>
              <a:t>projektu</a:t>
            </a:r>
            <a:r>
              <a:rPr lang="pl-PL" sz="2000" i="1"/>
              <a:t>;</a:t>
            </a:r>
            <a:endParaRPr lang="pl-PL" sz="2000" i="1"/>
          </a:p>
          <a:p>
            <a:pPr>
              <a:buFont typeface="Wingdings"/>
              <a:buChar char="§"/>
              <a:defRPr/>
            </a:pPr>
            <a:r>
              <a:rPr lang="pl-PL" sz="2000" b="1"/>
              <a:t>gwarantują zaangażowanie wymaganego wkładu własnego;</a:t>
            </a:r>
            <a:endParaRPr lang="pl-PL" sz="2000"/>
          </a:p>
          <a:p>
            <a:pPr>
              <a:buFont typeface="Wingdings"/>
              <a:buChar char="§"/>
              <a:defRPr/>
            </a:pPr>
            <a:r>
              <a:rPr lang="pl-PL" sz="2000" b="1"/>
              <a:t>mają budżet adekwatny do zaplanowanych działań</a:t>
            </a:r>
            <a:r>
              <a:rPr lang="pl-PL" sz="2000"/>
              <a:t>.</a:t>
            </a:r>
            <a:endParaRPr/>
          </a:p>
          <a:p>
            <a:pPr marL="0" indent="0">
              <a:buNone/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C77EEB4-143E-4FD0-9B6B-C1777D372456}" type="slidenum">
              <a:rPr lang="pl-PL"/>
              <a:t/>
            </a:fld>
            <a:endParaRPr lang="pl-PL"/>
          </a:p>
        </p:txBody>
      </p:sp>
      <p:sp>
        <p:nvSpPr>
          <p:cNvPr id="5" name="pole tekstowe 4"/>
          <p:cNvSpPr txBox="1"/>
          <p:nvPr/>
        </p:nvSpPr>
        <p:spPr bwMode="auto">
          <a:xfrm>
            <a:off x="279918" y="1477818"/>
            <a:ext cx="25099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l-PL" sz="2800">
                <a:solidFill>
                  <a:schemeClr val="bg1"/>
                </a:solidFill>
                <a:latin typeface="+mj-lt"/>
              </a:rPr>
              <a:t>Kryteria merytoryczne: </a:t>
            </a:r>
            <a:endParaRPr lang="pl-PL" sz="280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/>
          <p:nvPr/>
        </p:nvSpPr>
        <p:spPr bwMode="auto">
          <a:xfrm>
            <a:off x="945778" y="317634"/>
            <a:ext cx="10517909" cy="28326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  <a:defRPr/>
            </a:pPr>
            <a:r>
              <a:rPr lang="pl-PL" sz="9600"/>
              <a:t>„Działaj Lokalnie” to program</a:t>
            </a:r>
            <a:endParaRPr/>
          </a:p>
          <a:p>
            <a:pPr algn="ctr">
              <a:lnSpc>
                <a:spcPct val="170000"/>
              </a:lnSpc>
              <a:defRPr/>
            </a:pPr>
            <a:r>
              <a:rPr lang="pl-PL" sz="9600"/>
              <a:t>Polsko-Amerykańskiej Fundacji Wolności </a:t>
            </a:r>
            <a:endParaRPr/>
          </a:p>
          <a:p>
            <a:pPr algn="ctr">
              <a:lnSpc>
                <a:spcPct val="170000"/>
              </a:lnSpc>
              <a:defRPr/>
            </a:pPr>
            <a:r>
              <a:rPr lang="pl-PL" sz="9600"/>
              <a:t>realizowany przez Akademię Rozwoju Filantropii w Polsce</a:t>
            </a:r>
            <a:endParaRPr/>
          </a:p>
          <a:p>
            <a:pPr algn="ctr">
              <a:lnSpc>
                <a:spcPct val="170000"/>
              </a:lnSpc>
              <a:defRPr/>
            </a:pPr>
            <a:r>
              <a:rPr lang="pl-PL" sz="9600"/>
              <a:t>i sieć </a:t>
            </a:r>
            <a:r>
              <a:rPr lang="pl-PL" sz="9600"/>
              <a:t>Ośrodków </a:t>
            </a:r>
            <a:r>
              <a:rPr lang="pl-PL" sz="9600"/>
              <a:t>Działaj Lokalnie</a:t>
            </a:r>
            <a:endParaRPr lang="pl-PL"/>
          </a:p>
          <a:p>
            <a:pPr algn="ctr">
              <a:defRPr/>
            </a:pPr>
            <a:endParaRPr lang="pl-PL" sz="1800" b="0" i="0" u="none" strike="noStrike">
              <a:solidFill>
                <a:srgbClr val="000000"/>
              </a:solidFill>
              <a:latin typeface="Config"/>
            </a:endParaRPr>
          </a:p>
        </p:txBody>
      </p:sp>
      <p:pic>
        <p:nvPicPr>
          <p:cNvPr id="7" name="Obraz 9" descr="logo ARFP rgb jpg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505139" y="4545817"/>
            <a:ext cx="4073362" cy="123008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ole tekstowe 8"/>
          <p:cNvSpPr txBox="1"/>
          <p:nvPr/>
        </p:nvSpPr>
        <p:spPr bwMode="auto">
          <a:xfrm>
            <a:off x="6460594" y="4860690"/>
            <a:ext cx="53977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>
                <a:solidFill>
                  <a:srgbClr val="FF00FF"/>
                </a:solidFill>
              </a:rPr>
              <a:t>Miejsce na logotyp/nazwę ODL</a:t>
            </a:r>
            <a:endParaRPr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C77EEB4-143E-4FD0-9B6B-C1777D372456}" type="slidenum">
              <a:rPr lang="pl-PL"/>
              <a:t/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923680" y="3419489"/>
            <a:ext cx="3998362" cy="747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 bwMode="auto">
          <a:xfrm>
            <a:off x="4670999" y="1250301"/>
            <a:ext cx="5997002" cy="1655762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pl-PL" sz="3200" b="1"/>
              <a:t>Dodatkowe możliwości</a:t>
            </a:r>
            <a:br>
              <a:rPr lang="pl-PL" sz="3200" b="1"/>
            </a:br>
            <a:r>
              <a:rPr lang="pl-PL" sz="3200" b="1"/>
              <a:t>dla uczestników Programu</a:t>
            </a:r>
            <a:endParaRPr lang="pl-PL" sz="320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869500" y="3349592"/>
            <a:ext cx="3600000" cy="240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4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r>
              <a:rPr lang="pl-PL"/>
              <a:t>Przydatne materiały, publikacje, są zamieszczane na stronie:</a:t>
            </a:r>
            <a:endParaRPr/>
          </a:p>
          <a:p>
            <a:pPr marL="0" indent="0">
              <a:buNone/>
              <a:defRPr/>
            </a:pPr>
            <a:r>
              <a:rPr lang="pl-PL" u="sng">
                <a:hlinkClick r:id="rId2" tooltip="http://dzialajlokalnie.pl/strefa-grantobiorcy/"/>
              </a:rPr>
              <a:t>http://dzialajlokalnie.pl/strefa-grantobiorcy/</a:t>
            </a:r>
            <a:endParaRPr lang="pl-PL"/>
          </a:p>
          <a:p>
            <a:pPr marL="0" indent="0">
              <a:buNone/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C77EEB4-143E-4FD0-9B6B-C1777D372456}" type="slidenum">
              <a:rPr lang="pl-PL"/>
              <a:t/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C77EEB4-143E-4FD0-9B6B-C1777D372456}" type="slidenum">
              <a:rPr lang="pl-PL"/>
              <a:t/>
            </a:fld>
            <a:endParaRPr lang="pl-PL"/>
          </a:p>
        </p:txBody>
      </p:sp>
      <p:sp>
        <p:nvSpPr>
          <p:cNvPr id="5" name="pole tekstowe 4"/>
          <p:cNvSpPr txBox="1"/>
          <p:nvPr/>
        </p:nvSpPr>
        <p:spPr bwMode="auto">
          <a:xfrm>
            <a:off x="223934" y="1069062"/>
            <a:ext cx="534644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l-PL" sz="2800">
                <a:solidFill>
                  <a:schemeClr val="bg1"/>
                </a:solidFill>
                <a:latin typeface="+mj-lt"/>
              </a:rPr>
              <a:t>Konkurs „Opowiedz…”</a:t>
            </a:r>
            <a:endParaRPr/>
          </a:p>
          <a:p>
            <a:pPr>
              <a:defRPr/>
            </a:pPr>
            <a:endParaRPr lang="pl-PL">
              <a:solidFill>
                <a:schemeClr val="bg1"/>
              </a:solidFill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096000" y="2015633"/>
            <a:ext cx="4320000" cy="2826735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 bwMode="auto">
          <a:xfrm>
            <a:off x="505500" y="1869281"/>
            <a:ext cx="4861629" cy="422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4999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l-PL" sz="1800">
                <a:solidFill>
                  <a:srgbClr val="262626"/>
                </a:solidFill>
                <a:latin typeface="Calibri"/>
                <a:ea typeface="Times New Roman"/>
                <a:cs typeface="Tahoma"/>
              </a:rPr>
              <a:t>Konkurs ma na celu zachęcenie </a:t>
            </a:r>
            <a:r>
              <a:rPr lang="pl-PL" sz="1800">
                <a:solidFill>
                  <a:srgbClr val="262626"/>
                </a:solidFill>
                <a:latin typeface="Calibri"/>
                <a:ea typeface="Times New Roman"/>
                <a:cs typeface="Tahoma"/>
              </a:rPr>
              <a:t>grantobiorców</a:t>
            </a:r>
            <a:r>
              <a:rPr lang="pl-PL" sz="1800">
                <a:solidFill>
                  <a:srgbClr val="262626"/>
                </a:solidFill>
                <a:latin typeface="Calibri"/>
                <a:ea typeface="Times New Roman"/>
                <a:cs typeface="Tahoma"/>
              </a:rPr>
              <a:t> Ośrodków Działaj Lokalnie do poszukiwania atrakcyjnych sposobów opisywania i promowania działań realizowanych w ramach Programu.  </a:t>
            </a:r>
            <a:endParaRPr/>
          </a:p>
          <a:p>
            <a:pPr lvl="0">
              <a:lnSpc>
                <a:spcPct val="114999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l-PL" sz="1800">
                <a:solidFill>
                  <a:srgbClr val="262626"/>
                </a:solidFill>
                <a:latin typeface="Calibri"/>
                <a:ea typeface="Times New Roman"/>
                <a:cs typeface="Tahoma"/>
              </a:rPr>
              <a:t>W Konkursie zostaną wyłonione i nagrodzone prace, które są filmową, artystyczną formą prezentacji projektów o wysokiej wartości merytorycznej. Celem Programu jest aktywizacja lokalnej społeczności oraz budowanie dobra wspólnego, co powinno znaleźć odzwierciedlenie w nadesłanych pracach.</a:t>
            </a:r>
            <a:endParaRPr/>
          </a:p>
          <a:p>
            <a:pPr lvl="0" algn="just">
              <a:lnSpc>
                <a:spcPct val="114999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pl-PL" sz="1800">
              <a:solidFill>
                <a:srgbClr val="5A5A5A"/>
              </a:solidFill>
              <a:latin typeface="Calibri"/>
              <a:ea typeface="Times New Roman"/>
              <a:cs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3"/>
          </p:nvPr>
        </p:nvSpPr>
        <p:spPr bwMode="auto">
          <a:xfrm>
            <a:off x="895739" y="397309"/>
            <a:ext cx="10459649" cy="647720"/>
          </a:xfrm>
        </p:spPr>
        <p:txBody>
          <a:bodyPr/>
          <a:lstStyle/>
          <a:p>
            <a:pPr>
              <a:defRPr/>
            </a:pPr>
            <a:r>
              <a:rPr lang="pl-PL" sz="2400">
                <a:latin typeface="+mj-lt"/>
              </a:rPr>
              <a:t>Konkurs „Opowiedz…”</a:t>
            </a:r>
            <a:endParaRPr lang="pl-PL">
              <a:latin typeface="+mj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4"/>
          </p:nvPr>
        </p:nvSpPr>
        <p:spPr bwMode="auto">
          <a:xfrm>
            <a:off x="895739" y="1477818"/>
            <a:ext cx="10196331" cy="4878532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pl-PL" sz="1800">
                <a:solidFill>
                  <a:srgbClr val="262626"/>
                </a:solidFill>
                <a:latin typeface="Calibri"/>
                <a:ea typeface="Times New Roman"/>
                <a:cs typeface="Tahoma"/>
              </a:rPr>
              <a:t>Stworzone w ramach Konkursu filmy stanowią formę promocji zarówno poszczególnych projektów, jak i całego Programu. Filmy mogą także zachęcać do współpracy przyszłych partnerów. </a:t>
            </a:r>
            <a:br>
              <a:rPr lang="pl-PL" sz="1800">
                <a:solidFill>
                  <a:srgbClr val="262626"/>
                </a:solidFill>
                <a:latin typeface="Calibri"/>
                <a:ea typeface="Times New Roman"/>
                <a:cs typeface="Tahoma"/>
              </a:rPr>
            </a:br>
            <a:r>
              <a:rPr lang="pl-PL" sz="1800">
                <a:solidFill>
                  <a:srgbClr val="262626"/>
                </a:solidFill>
                <a:latin typeface="Calibri"/>
                <a:ea typeface="Times New Roman"/>
                <a:cs typeface="Tahoma"/>
              </a:rPr>
              <a:t>To również rodzaj podziękowania dla uczestników projektów i tych, którzy wspierali działania organizacji. Filmy te warto wykorzystać w mediach społecznościowych.</a:t>
            </a:r>
            <a:endParaRPr lang="pl-PL" sz="1800">
              <a:solidFill>
                <a:srgbClr val="5A5A5A"/>
              </a:solidFill>
              <a:latin typeface="Calibri"/>
              <a:ea typeface="Times New Roman"/>
              <a:cs typeface="Tahoma"/>
            </a:endParaRPr>
          </a:p>
          <a:p>
            <a:pPr marL="0" lvl="0" indent="0" algn="just">
              <a:lnSpc>
                <a:spcPct val="100000"/>
              </a:lnSpc>
              <a:spcAft>
                <a:spcPts val="600"/>
              </a:spcAft>
              <a:buNone/>
              <a:defRPr/>
            </a:pPr>
            <a:r>
              <a:rPr lang="pl-PL" sz="1800">
                <a:solidFill>
                  <a:srgbClr val="262626"/>
                </a:solidFill>
                <a:latin typeface="Calibri"/>
                <a:ea typeface="Times New Roman"/>
                <a:cs typeface="Tahoma"/>
              </a:rPr>
              <a:t>Filmy powstałe w ramach Konkursu powinny spełniać następujące warunki: </a:t>
            </a:r>
            <a:endParaRPr lang="pl-PL" sz="1800">
              <a:solidFill>
                <a:srgbClr val="5A5A5A"/>
              </a:solidFill>
              <a:latin typeface="Calibri"/>
              <a:ea typeface="Times New Roman"/>
              <a:cs typeface="Tahoma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600"/>
              </a:spcAft>
              <a:buFont typeface="Symbol"/>
              <a:buChar char=""/>
              <a:defRPr/>
            </a:pPr>
            <a:r>
              <a:rPr lang="pl-PL" sz="1800">
                <a:solidFill>
                  <a:srgbClr val="262626"/>
                </a:solidFill>
                <a:latin typeface="Calibri"/>
                <a:ea typeface="Times New Roman"/>
                <a:cs typeface="Tahoma"/>
              </a:rPr>
              <a:t>pełnić </a:t>
            </a:r>
            <a:r>
              <a:rPr lang="pl-PL" sz="1800" b="1">
                <a:solidFill>
                  <a:srgbClr val="262626"/>
                </a:solidFill>
                <a:latin typeface="Calibri"/>
                <a:ea typeface="Times New Roman"/>
                <a:cs typeface="Tahoma"/>
              </a:rPr>
              <a:t>funkcje komunikacyjno-promocyjne</a:t>
            </a:r>
            <a:r>
              <a:rPr lang="pl-PL" sz="1800">
                <a:solidFill>
                  <a:srgbClr val="262626"/>
                </a:solidFill>
                <a:latin typeface="Calibri"/>
                <a:ea typeface="Times New Roman"/>
                <a:cs typeface="Tahoma"/>
              </a:rPr>
              <a:t>, </a:t>
            </a:r>
            <a:endParaRPr lang="pl-PL" sz="1800">
              <a:solidFill>
                <a:srgbClr val="5A5A5A"/>
              </a:solidFill>
              <a:latin typeface="Calibri"/>
              <a:ea typeface="Times New Roman"/>
              <a:cs typeface="Tahoma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600"/>
              </a:spcAft>
              <a:buFont typeface="Symbol"/>
              <a:buChar char=""/>
              <a:defRPr/>
            </a:pPr>
            <a:r>
              <a:rPr lang="pl-PL" sz="1800">
                <a:solidFill>
                  <a:srgbClr val="262626"/>
                </a:solidFill>
                <a:latin typeface="Calibri"/>
                <a:ea typeface="Times New Roman"/>
                <a:cs typeface="Tahoma"/>
              </a:rPr>
              <a:t>wykorzystywać </a:t>
            </a:r>
            <a:r>
              <a:rPr lang="pl-PL" sz="1800" b="1">
                <a:solidFill>
                  <a:srgbClr val="262626"/>
                </a:solidFill>
                <a:latin typeface="Calibri"/>
                <a:ea typeface="Times New Roman"/>
                <a:cs typeface="Tahoma"/>
              </a:rPr>
              <a:t>nowoczesne technologie</a:t>
            </a:r>
            <a:r>
              <a:rPr lang="pl-PL" sz="1800">
                <a:solidFill>
                  <a:srgbClr val="262626"/>
                </a:solidFill>
                <a:latin typeface="Calibri"/>
                <a:ea typeface="Times New Roman"/>
                <a:cs typeface="Tahoma"/>
              </a:rPr>
              <a:t> i bazować na </a:t>
            </a:r>
            <a:r>
              <a:rPr lang="pl-PL" sz="1800" b="1">
                <a:solidFill>
                  <a:srgbClr val="262626"/>
                </a:solidFill>
                <a:latin typeface="Calibri"/>
                <a:ea typeface="Times New Roman"/>
                <a:cs typeface="Tahoma"/>
              </a:rPr>
              <a:t>kreatywnych pomysłach i rozwiązaniach, </a:t>
            </a:r>
            <a:endParaRPr lang="pl-PL" sz="1800">
              <a:solidFill>
                <a:srgbClr val="5A5A5A"/>
              </a:solidFill>
              <a:latin typeface="Calibri"/>
              <a:ea typeface="Times New Roman"/>
              <a:cs typeface="Tahoma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600"/>
              </a:spcAft>
              <a:buFont typeface="Symbol"/>
              <a:buChar char=""/>
              <a:defRPr/>
            </a:pPr>
            <a:r>
              <a:rPr lang="pl-PL" sz="1800" b="1">
                <a:solidFill>
                  <a:srgbClr val="262626"/>
                </a:solidFill>
                <a:latin typeface="Calibri"/>
                <a:ea typeface="Times New Roman"/>
                <a:cs typeface="Tahoma"/>
              </a:rPr>
              <a:t>skupiać się zarówno na treści jak i na formie prac</a:t>
            </a:r>
            <a:r>
              <a:rPr lang="pl-PL" sz="1800">
                <a:solidFill>
                  <a:srgbClr val="262626"/>
                </a:solidFill>
                <a:latin typeface="Calibri"/>
                <a:ea typeface="Times New Roman"/>
                <a:cs typeface="Tahoma"/>
              </a:rPr>
              <a:t>,</a:t>
            </a:r>
            <a:r>
              <a:rPr lang="pl-PL" sz="1800" b="1">
                <a:solidFill>
                  <a:srgbClr val="262626"/>
                </a:solidFill>
                <a:latin typeface="Calibri"/>
                <a:ea typeface="Times New Roman"/>
                <a:cs typeface="Tahoma"/>
              </a:rPr>
              <a:t> prezentować ciekawe inicjatywy i ich rezultaty oraz pozytywne zmiany</a:t>
            </a:r>
            <a:r>
              <a:rPr lang="pl-PL" sz="1800">
                <a:solidFill>
                  <a:srgbClr val="262626"/>
                </a:solidFill>
                <a:latin typeface="Calibri"/>
                <a:ea typeface="Times New Roman"/>
                <a:cs typeface="Tahoma"/>
              </a:rPr>
              <a:t>, które zaszły w społecznościach w wyniku ich aktywności.</a:t>
            </a:r>
            <a:endParaRPr lang="pl-PL" sz="1800">
              <a:solidFill>
                <a:srgbClr val="5A5A5A"/>
              </a:solidFill>
              <a:latin typeface="Calibri"/>
              <a:ea typeface="Times New Roman"/>
              <a:cs typeface="Tahoma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600"/>
              </a:spcAft>
              <a:buFont typeface="Symbol"/>
              <a:buChar char=""/>
              <a:defRPr/>
            </a:pPr>
            <a:r>
              <a:rPr lang="pl-PL" sz="1800" b="1">
                <a:solidFill>
                  <a:srgbClr val="262626"/>
                </a:solidFill>
                <a:latin typeface="Calibri"/>
                <a:ea typeface="Times New Roman"/>
                <a:cs typeface="Tahoma"/>
              </a:rPr>
              <a:t>dokumentować proces budowania dobra wspólnego</a:t>
            </a:r>
            <a:r>
              <a:rPr lang="pl-PL" sz="1800">
                <a:solidFill>
                  <a:srgbClr val="262626"/>
                </a:solidFill>
                <a:latin typeface="Calibri"/>
                <a:ea typeface="Times New Roman"/>
                <a:cs typeface="Tahoma"/>
              </a:rPr>
              <a:t>, który dokonał się dzięki realizacji projektu,</a:t>
            </a:r>
            <a:endParaRPr lang="pl-PL" sz="1800">
              <a:solidFill>
                <a:srgbClr val="5A5A5A"/>
              </a:solidFill>
              <a:latin typeface="Calibri"/>
              <a:ea typeface="Times New Roman"/>
              <a:cs typeface="Tahoma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600"/>
              </a:spcAft>
              <a:buFont typeface="Symbol"/>
              <a:buChar char=""/>
              <a:defRPr/>
            </a:pPr>
            <a:r>
              <a:rPr lang="pl-PL" sz="1800" b="1">
                <a:solidFill>
                  <a:srgbClr val="262626"/>
                </a:solidFill>
                <a:latin typeface="Calibri"/>
                <a:ea typeface="Times New Roman"/>
                <a:cs typeface="Tahoma"/>
              </a:rPr>
              <a:t>koncentrować się na osobistych historiach ludzi</a:t>
            </a:r>
            <a:r>
              <a:rPr lang="pl-PL" sz="1800">
                <a:solidFill>
                  <a:srgbClr val="262626"/>
                </a:solidFill>
                <a:latin typeface="Calibri"/>
                <a:ea typeface="Times New Roman"/>
                <a:cs typeface="Tahoma"/>
              </a:rPr>
              <a:t>, liderów lokalnych, na pokazaniu konkretnych zmian</a:t>
            </a:r>
            <a:br>
              <a:rPr lang="pl-PL" sz="1800">
                <a:solidFill>
                  <a:srgbClr val="262626"/>
                </a:solidFill>
                <a:latin typeface="Calibri"/>
                <a:ea typeface="Times New Roman"/>
                <a:cs typeface="Tahoma"/>
              </a:rPr>
            </a:br>
            <a:r>
              <a:rPr lang="pl-PL" sz="1800">
                <a:solidFill>
                  <a:srgbClr val="262626"/>
                </a:solidFill>
                <a:latin typeface="Calibri"/>
                <a:ea typeface="Times New Roman"/>
                <a:cs typeface="Tahoma"/>
              </a:rPr>
              <a:t>w danej miejscowości, a także na </a:t>
            </a:r>
            <a:r>
              <a:rPr lang="pl-PL" sz="1800" b="1">
                <a:solidFill>
                  <a:srgbClr val="262626"/>
                </a:solidFill>
                <a:latin typeface="Calibri"/>
                <a:ea typeface="Times New Roman"/>
                <a:cs typeface="Tahoma"/>
              </a:rPr>
              <a:t>wypromowaniu inicjatyw</a:t>
            </a:r>
            <a:r>
              <a:rPr lang="pl-PL" sz="1800">
                <a:solidFill>
                  <a:srgbClr val="262626"/>
                </a:solidFill>
                <a:latin typeface="Calibri"/>
                <a:ea typeface="Times New Roman"/>
                <a:cs typeface="Tahoma"/>
              </a:rPr>
              <a:t>, które są ciekawą propozycją dla całego regionu.</a:t>
            </a:r>
            <a:endParaRPr lang="pl-PL" sz="1800">
              <a:solidFill>
                <a:srgbClr val="5A5A5A"/>
              </a:solidFill>
              <a:latin typeface="Calibri"/>
              <a:ea typeface="Times New Roman"/>
              <a:cs typeface="Tahoma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C77EEB4-143E-4FD0-9B6B-C1777D372456}" type="slidenum">
              <a:rPr lang="pl-PL"/>
              <a:t/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3"/>
          </p:nvPr>
        </p:nvSpPr>
        <p:spPr bwMode="auto">
          <a:xfrm>
            <a:off x="895739" y="397309"/>
            <a:ext cx="10459649" cy="647720"/>
          </a:xfrm>
        </p:spPr>
        <p:txBody>
          <a:bodyPr/>
          <a:lstStyle/>
          <a:p>
            <a:pPr>
              <a:defRPr/>
            </a:pPr>
            <a:r>
              <a:rPr lang="pl-PL" sz="2400">
                <a:latin typeface="+mj-lt"/>
              </a:rPr>
              <a:t>Konkurs „Opowiedz…”</a:t>
            </a:r>
            <a:endParaRPr lang="pl-PL">
              <a:latin typeface="+mj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4"/>
          </p:nvPr>
        </p:nvSpPr>
        <p:spPr bwMode="auto">
          <a:xfrm>
            <a:off x="895739" y="1911096"/>
            <a:ext cx="10459649" cy="4136572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  <a:defRPr/>
            </a:pPr>
            <a:r>
              <a:rPr lang="pl-PL" sz="2000"/>
              <a:t>W </a:t>
            </a:r>
            <a:r>
              <a:rPr lang="pl-PL" sz="2000"/>
              <a:t>2023 </a:t>
            </a:r>
            <a:r>
              <a:rPr lang="pl-PL" sz="2000"/>
              <a:t>roku </a:t>
            </a:r>
            <a:r>
              <a:rPr lang="pl-PL" sz="2000"/>
              <a:t>prowadzone </a:t>
            </a:r>
            <a:r>
              <a:rPr lang="pl-PL" sz="2000"/>
              <a:t>są 4 </a:t>
            </a:r>
            <a:r>
              <a:rPr lang="pl-PL" sz="2000"/>
              <a:t>kategorie </a:t>
            </a:r>
            <a:r>
              <a:rPr lang="pl-PL" sz="2000"/>
              <a:t>konkursowe:</a:t>
            </a:r>
            <a:endParaRPr/>
          </a:p>
          <a:p>
            <a:pPr>
              <a:lnSpc>
                <a:spcPct val="110000"/>
              </a:lnSpc>
              <a:buFont typeface="Wingdings"/>
              <a:buChar char="§"/>
              <a:defRPr/>
            </a:pPr>
            <a:r>
              <a:rPr lang="pl-PL" sz="2000" b="1">
                <a:solidFill>
                  <a:srgbClr val="000000"/>
                </a:solidFill>
                <a:ea typeface="Times New Roman"/>
              </a:rPr>
              <a:t>NASZE MIEJSCE</a:t>
            </a:r>
            <a:endParaRPr lang="pl-PL" sz="2000" b="1"/>
          </a:p>
          <a:p>
            <a:pPr>
              <a:lnSpc>
                <a:spcPct val="110000"/>
              </a:lnSpc>
              <a:buFont typeface="Wingdings"/>
              <a:buChar char="§"/>
              <a:defRPr/>
            </a:pPr>
            <a:r>
              <a:rPr lang="pl-PL" sz="2000" b="1">
                <a:solidFill>
                  <a:srgbClr val="000000"/>
                </a:solidFill>
                <a:ea typeface="Times New Roman"/>
              </a:rPr>
              <a:t>MAKING OFF </a:t>
            </a:r>
            <a:r>
              <a:rPr lang="pl-PL" sz="2000">
                <a:solidFill>
                  <a:srgbClr val="000000"/>
                </a:solidFill>
                <a:ea typeface="Times New Roman"/>
              </a:rPr>
              <a:t>–</a:t>
            </a:r>
            <a:r>
              <a:rPr lang="pl-PL" sz="2000" b="1">
                <a:solidFill>
                  <a:srgbClr val="000000"/>
                </a:solidFill>
                <a:ea typeface="Times New Roman"/>
              </a:rPr>
              <a:t> HISTORIA TWORZENIA PROJEKTU</a:t>
            </a:r>
            <a:endParaRPr lang="pl-PL" sz="2000" b="1"/>
          </a:p>
          <a:p>
            <a:pPr>
              <a:lnSpc>
                <a:spcPct val="110000"/>
              </a:lnSpc>
              <a:buFont typeface="Wingdings"/>
              <a:buChar char="§"/>
              <a:defRPr/>
            </a:pPr>
            <a:r>
              <a:rPr lang="pl-PL" sz="2000" b="1">
                <a:ea typeface="Times New Roman"/>
              </a:rPr>
              <a:t>BOHATER</a:t>
            </a:r>
            <a:endParaRPr/>
          </a:p>
          <a:p>
            <a:pPr>
              <a:lnSpc>
                <a:spcPct val="110000"/>
              </a:lnSpc>
              <a:buFont typeface="Wingdings"/>
              <a:buChar char="§"/>
              <a:defRPr/>
            </a:pPr>
            <a:r>
              <a:rPr lang="pl-PL" sz="2000" b="1">
                <a:solidFill>
                  <a:srgbClr val="000000"/>
                </a:solidFill>
                <a:ea typeface="Times New Roman"/>
              </a:rPr>
              <a:t>IMPACT</a:t>
            </a:r>
            <a:endParaRPr lang="pl-PL" sz="2000" b="1"/>
          </a:p>
          <a:p>
            <a:pPr marL="0" indent="0">
              <a:buNone/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C77EEB4-143E-4FD0-9B6B-C1777D372456}" type="slidenum">
              <a:rPr lang="pl-PL"/>
              <a:t/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60281" y="3869355"/>
            <a:ext cx="3600000" cy="240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3"/>
          </p:nvPr>
        </p:nvSpPr>
        <p:spPr bwMode="auto">
          <a:xfrm>
            <a:off x="895739" y="397309"/>
            <a:ext cx="10459649" cy="647720"/>
          </a:xfrm>
        </p:spPr>
        <p:txBody>
          <a:bodyPr/>
          <a:lstStyle/>
          <a:p>
            <a:pPr>
              <a:defRPr/>
            </a:pPr>
            <a:r>
              <a:rPr lang="pl-PL" sz="2400">
                <a:latin typeface="+mj-lt"/>
              </a:rPr>
              <a:t>Konkurs „Opowiedz…”</a:t>
            </a:r>
            <a:endParaRPr lang="pl-PL">
              <a:latin typeface="+mj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4"/>
          </p:nvPr>
        </p:nvSpPr>
        <p:spPr bwMode="auto">
          <a:xfrm>
            <a:off x="895739" y="1657350"/>
            <a:ext cx="10459649" cy="439031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  <a:defRPr/>
            </a:pPr>
            <a:r>
              <a:rPr lang="pl-PL" sz="2000"/>
              <a:t>Kategorie konkursowe cd.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C77EEB4-143E-4FD0-9B6B-C1777D372456}" type="slidenum">
              <a:rPr lang="pl-PL"/>
              <a:t/>
            </a:fld>
            <a:endParaRPr lang="pl-PL"/>
          </a:p>
        </p:txBody>
      </p:sp>
      <p:sp>
        <p:nvSpPr>
          <p:cNvPr id="7" name="pole tekstowe 6"/>
          <p:cNvSpPr txBox="1"/>
          <p:nvPr/>
        </p:nvSpPr>
        <p:spPr bwMode="auto">
          <a:xfrm>
            <a:off x="999468" y="2210068"/>
            <a:ext cx="10110492" cy="1200329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buClr>
                <a:srgbClr val="262626"/>
              </a:buClr>
              <a:buSzPts val="1100"/>
              <a:defRPr/>
            </a:pPr>
            <a:r>
              <a:rPr lang="pl-PL" b="1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Nasze miejsce</a:t>
            </a:r>
            <a:endParaRPr lang="pl-PL">
              <a:solidFill>
                <a:srgbClr val="000000"/>
              </a:solidFill>
              <a:latin typeface="Calibri"/>
              <a:ea typeface="Times New Roman"/>
              <a:cs typeface="Calibri"/>
            </a:endParaRPr>
          </a:p>
          <a:p>
            <a:pPr lvl="0" algn="just">
              <a:spcAft>
                <a:spcPts val="600"/>
              </a:spcAft>
              <a:buClr>
                <a:srgbClr val="262626"/>
              </a:buClr>
              <a:buSzPts val="1100"/>
              <a:defRPr/>
            </a:pPr>
            <a:r>
              <a:rPr lang="pl-PL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kategoria pozwala zaprezentować filmy o przestrzeniach, które łączą ludzi, specyfice lokalnej społeczności, wyjątkowości danego miejsca czy miejscowości w kontekście zrealizowanego projektu. Prace zgłoszone</a:t>
            </a:r>
            <a:br>
              <a:rPr lang="pl-PL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</a:br>
            <a:r>
              <a:rPr lang="pl-PL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w tej kategorii mogą̨ również odnosić się̨ do poczucia tożsamości lokalnej i historii „małych ojczyzn”.</a:t>
            </a:r>
            <a:endParaRPr lang="pl-PL">
              <a:solidFill>
                <a:srgbClr val="5A5A5A"/>
              </a:solidFill>
              <a:latin typeface="Calibri"/>
              <a:ea typeface="Times New Roman"/>
              <a:cs typeface="Tahoma"/>
            </a:endParaRPr>
          </a:p>
        </p:txBody>
      </p:sp>
      <p:sp>
        <p:nvSpPr>
          <p:cNvPr id="8" name="pole tekstowe 7"/>
          <p:cNvSpPr txBox="1"/>
          <p:nvPr/>
        </p:nvSpPr>
        <p:spPr bwMode="auto">
          <a:xfrm>
            <a:off x="999468" y="3806839"/>
            <a:ext cx="10110492" cy="1754326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buClr>
                <a:srgbClr val="262626"/>
              </a:buClr>
              <a:buSzPts val="1100"/>
              <a:defRPr/>
            </a:pPr>
            <a:r>
              <a:rPr lang="pl-PL" b="1">
                <a:latin typeface="Calibri"/>
                <a:ea typeface="Times New Roman"/>
                <a:cs typeface="Calibri"/>
              </a:rPr>
              <a:t>Making</a:t>
            </a:r>
            <a:r>
              <a:rPr lang="pl-PL" b="1">
                <a:latin typeface="Calibri"/>
                <a:ea typeface="Times New Roman"/>
                <a:cs typeface="Calibri"/>
              </a:rPr>
              <a:t> off </a:t>
            </a:r>
            <a:r>
              <a:rPr lang="pl-PL">
                <a:latin typeface="Calibri"/>
                <a:ea typeface="Times New Roman"/>
                <a:cs typeface="Calibri"/>
              </a:rPr>
              <a:t>–</a:t>
            </a:r>
            <a:r>
              <a:rPr lang="pl-PL" b="1">
                <a:latin typeface="Calibri"/>
                <a:ea typeface="Times New Roman"/>
                <a:cs typeface="Calibri"/>
              </a:rPr>
              <a:t> historia tworzenia projektu</a:t>
            </a:r>
            <a:endParaRPr/>
          </a:p>
          <a:p>
            <a:pPr lvl="0" algn="just">
              <a:spcAft>
                <a:spcPts val="600"/>
              </a:spcAft>
              <a:buClr>
                <a:srgbClr val="262626"/>
              </a:buClr>
              <a:buSzPts val="1100"/>
              <a:defRPr/>
            </a:pPr>
            <a:r>
              <a:rPr lang="pl-PL">
                <a:latin typeface="Calibri"/>
                <a:ea typeface="Times New Roman"/>
                <a:cs typeface="Calibri"/>
              </a:rPr>
              <a:t>kategoria pozwala zaprezentować filmy o procesie tworzenia projektu. Działania materialne, związane</a:t>
            </a:r>
            <a:br>
              <a:rPr lang="pl-PL">
                <a:latin typeface="Calibri"/>
                <a:ea typeface="Times New Roman"/>
                <a:cs typeface="Calibri"/>
              </a:rPr>
            </a:br>
            <a:r>
              <a:rPr lang="pl-PL">
                <a:latin typeface="Calibri"/>
                <a:ea typeface="Times New Roman"/>
                <a:cs typeface="Calibri"/>
              </a:rPr>
              <a:t>z budową czy rewitalizacją (np.: świetlica, park, boisko, miejsce spotkań, kwietna łąka, wiejska pasieka). Można w niej pokazać projekty oparte na wydarzeniach kulturalnych i integracyjnych</a:t>
            </a:r>
            <a:br>
              <a:rPr lang="pl-PL">
                <a:latin typeface="Calibri"/>
                <a:ea typeface="Times New Roman"/>
                <a:cs typeface="Calibri"/>
              </a:rPr>
            </a:br>
            <a:r>
              <a:rPr lang="pl-PL">
                <a:latin typeface="Calibri"/>
                <a:ea typeface="Times New Roman"/>
                <a:cs typeface="Calibri"/>
              </a:rPr>
              <a:t>(np.: </a:t>
            </a:r>
            <a:r>
              <a:rPr lang="pl-PL">
                <a:latin typeface="Calibri"/>
                <a:ea typeface="Times New Roman"/>
                <a:cs typeface="Tahoma"/>
              </a:rPr>
              <a:t>warsztaty, happening, konkurs, przegląd, festyn/święto lokalne</a:t>
            </a:r>
            <a:r>
              <a:rPr lang="pl-PL">
                <a:latin typeface="Calibri"/>
                <a:ea typeface="Times New Roman"/>
                <a:cs typeface="Calibri"/>
              </a:rPr>
              <a:t> itp.), które przyciągnęły zarówno mieszkańców jak i turystów.</a:t>
            </a:r>
            <a:endParaRPr lang="pl-PL">
              <a:latin typeface="Calibri"/>
              <a:ea typeface="Times New Roman"/>
              <a:cs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3"/>
          </p:nvPr>
        </p:nvSpPr>
        <p:spPr bwMode="auto">
          <a:xfrm>
            <a:off x="895739" y="397309"/>
            <a:ext cx="10459649" cy="647720"/>
          </a:xfrm>
        </p:spPr>
        <p:txBody>
          <a:bodyPr/>
          <a:lstStyle/>
          <a:p>
            <a:pPr>
              <a:defRPr/>
            </a:pPr>
            <a:r>
              <a:rPr lang="pl-PL" sz="2400">
                <a:latin typeface="+mj-lt"/>
              </a:rPr>
              <a:t>Konkurs „Opowiedz…”</a:t>
            </a:r>
            <a:endParaRPr lang="pl-PL">
              <a:latin typeface="+mj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4"/>
          </p:nvPr>
        </p:nvSpPr>
        <p:spPr bwMode="auto">
          <a:xfrm>
            <a:off x="895739" y="1647825"/>
            <a:ext cx="10459649" cy="439984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  <a:defRPr/>
            </a:pPr>
            <a:r>
              <a:rPr lang="pl-PL" sz="2000"/>
              <a:t>Kategorie konkursowe cd.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C77EEB4-143E-4FD0-9B6B-C1777D372456}" type="slidenum">
              <a:rPr lang="pl-PL"/>
              <a:t/>
            </a:fld>
            <a:endParaRPr lang="pl-PL"/>
          </a:p>
        </p:txBody>
      </p:sp>
      <p:sp>
        <p:nvSpPr>
          <p:cNvPr id="8" name="pole tekstowe 7"/>
          <p:cNvSpPr txBox="1"/>
          <p:nvPr/>
        </p:nvSpPr>
        <p:spPr bwMode="auto">
          <a:xfrm>
            <a:off x="999468" y="4447684"/>
            <a:ext cx="10110492" cy="1000274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buClr>
                <a:srgbClr val="262626"/>
              </a:buClr>
              <a:buSzPts val="1100"/>
              <a:defRPr/>
            </a:pPr>
            <a:r>
              <a:rPr lang="pl-PL" b="1">
                <a:latin typeface="Calibri"/>
                <a:ea typeface="Times New Roman"/>
                <a:cs typeface="Calibri"/>
              </a:rPr>
              <a:t>Impact</a:t>
            </a:r>
            <a:r>
              <a:rPr lang="pl-PL" b="1">
                <a:latin typeface="Calibri"/>
                <a:ea typeface="Times New Roman"/>
                <a:cs typeface="Calibri"/>
              </a:rPr>
              <a:t> </a:t>
            </a:r>
            <a:endParaRPr/>
          </a:p>
          <a:p>
            <a:pPr lvl="0" algn="just">
              <a:spcBef>
                <a:spcPts val="600"/>
              </a:spcBef>
              <a:buClr>
                <a:srgbClr val="262626"/>
              </a:buClr>
              <a:buSzPts val="1100"/>
              <a:defRPr/>
            </a:pPr>
            <a:r>
              <a:rPr lang="pl-PL">
                <a:latin typeface="Calibri"/>
                <a:ea typeface="Times New Roman"/>
                <a:cs typeface="Calibri"/>
              </a:rPr>
              <a:t>filmy o wpływie, oddziaływaniu projektu  w skali lokalnej, czy też ponadlokalnej. Kategoria ta pozwala na pokazanie konkretnych zmian, jakie zaszły we wsiach i miasteczkach, w których realizowane były projekty. </a:t>
            </a:r>
            <a:endParaRPr lang="pl-PL">
              <a:latin typeface="Calibri"/>
              <a:ea typeface="Times New Roman"/>
              <a:cs typeface="Tahoma"/>
            </a:endParaRPr>
          </a:p>
        </p:txBody>
      </p:sp>
      <p:sp>
        <p:nvSpPr>
          <p:cNvPr id="9" name="pole tekstowe 8"/>
          <p:cNvSpPr txBox="1"/>
          <p:nvPr/>
        </p:nvSpPr>
        <p:spPr bwMode="auto">
          <a:xfrm>
            <a:off x="999468" y="2185163"/>
            <a:ext cx="10110492" cy="175432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buClr>
                <a:srgbClr val="262626"/>
              </a:buClr>
              <a:buSzPts val="1100"/>
              <a:defRPr/>
            </a:pPr>
            <a:r>
              <a:rPr lang="pl-PL" b="1">
                <a:latin typeface="Calibri"/>
                <a:ea typeface="Times New Roman"/>
                <a:cs typeface="Calibri"/>
              </a:rPr>
              <a:t>Bohater</a:t>
            </a:r>
            <a:endParaRPr/>
          </a:p>
          <a:p>
            <a:pPr lvl="0" algn="just">
              <a:spcAft>
                <a:spcPts val="600"/>
              </a:spcAft>
              <a:buClr>
                <a:srgbClr val="262626"/>
              </a:buClr>
              <a:buSzPts val="1100"/>
              <a:defRPr/>
            </a:pPr>
            <a:r>
              <a:rPr lang="pl-PL">
                <a:latin typeface="Calibri"/>
                <a:ea typeface="Times New Roman"/>
                <a:cs typeface="Calibri"/>
              </a:rPr>
              <a:t>k</a:t>
            </a:r>
            <a:r>
              <a:rPr lang="pl-PL">
                <a:latin typeface="Calibri"/>
                <a:ea typeface="Times New Roman"/>
                <a:cs typeface="Calibri"/>
              </a:rPr>
              <a:t>ategoria może zawierać filmy opowiadane z perspektywy bohatera (lidera, członka zespołu, beneficjenta), ale również pokazujące bohatera, który stał się motywem przewodnim projektu (lokalny poeta, artysta, aktywista, lokalny produkt, zwyczaj). W tej kategorii powinny znaleźć się̨ prace, które opowiedzą</a:t>
            </a:r>
            <a:r>
              <a:rPr lang="pl-PL">
                <a:latin typeface="Calibri"/>
                <a:ea typeface="Times New Roman"/>
                <a:cs typeface="Calibri"/>
              </a:rPr>
              <a:t>̨</a:t>
            </a:r>
            <a:br>
              <a:rPr lang="pl-PL">
                <a:latin typeface="Calibri"/>
                <a:ea typeface="Times New Roman"/>
                <a:cs typeface="Calibri"/>
              </a:rPr>
            </a:br>
            <a:r>
              <a:rPr lang="pl-PL">
                <a:latin typeface="Calibri"/>
                <a:ea typeface="Times New Roman"/>
                <a:cs typeface="Calibri"/>
              </a:rPr>
              <a:t>o </a:t>
            </a:r>
            <a:r>
              <a:rPr lang="pl-PL">
                <a:latin typeface="Calibri"/>
                <a:ea typeface="Times New Roman"/>
                <a:cs typeface="Calibri"/>
              </a:rPr>
              <a:t>konkretnych osobach zaangażowanych w realizację projektu lub jego inspiratorów. Prace, przez pryzmat tych osób, zilustrują̨ proces, realizacji projektu i ewentualnie jego wpływ na lokalną społeczność. </a:t>
            </a:r>
            <a:endParaRPr lang="pl-PL">
              <a:latin typeface="Calibri"/>
              <a:ea typeface="Times New Roman"/>
              <a:cs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3"/>
          </p:nvPr>
        </p:nvSpPr>
        <p:spPr bwMode="auto">
          <a:xfrm>
            <a:off x="895739" y="397309"/>
            <a:ext cx="10459649" cy="647720"/>
          </a:xfrm>
        </p:spPr>
        <p:txBody>
          <a:bodyPr/>
          <a:lstStyle/>
          <a:p>
            <a:pPr>
              <a:defRPr/>
            </a:pPr>
            <a:r>
              <a:rPr lang="pl-PL" sz="2400">
                <a:latin typeface="+mj-lt"/>
              </a:rPr>
              <a:t>Konkurs „Opowiedz…”</a:t>
            </a:r>
            <a:endParaRPr lang="pl-PL">
              <a:latin typeface="+mj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4"/>
          </p:nvPr>
        </p:nvSpPr>
        <p:spPr bwMode="auto">
          <a:xfrm>
            <a:off x="895739" y="1477818"/>
            <a:ext cx="10459649" cy="4711845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10000"/>
              </a:lnSpc>
              <a:buNone/>
              <a:defRPr/>
            </a:pPr>
            <a:r>
              <a:rPr lang="pl-PL" sz="4200"/>
              <a:t>Forma: reportaż multimedialny lub krótki film </a:t>
            </a:r>
            <a:r>
              <a:rPr lang="pl-PL" sz="4200" b="1"/>
              <a:t>(</a:t>
            </a:r>
            <a:r>
              <a:rPr lang="pl-PL" sz="4200" b="1">
                <a:cs typeface="Tahoma"/>
              </a:rPr>
              <a:t>f</a:t>
            </a:r>
            <a:r>
              <a:rPr lang="pl-PL" sz="4200" b="1">
                <a:ea typeface="Times New Roman"/>
                <a:cs typeface="Tahoma"/>
              </a:rPr>
              <a:t>ilmy w głównej mierze składające się z fotografii, zaanimowanych zdjęć, bądź statycznych plansz, nie zostaną zakwalifikowane do Konkursu)</a:t>
            </a:r>
            <a:r>
              <a:rPr lang="pl-PL" sz="4200">
                <a:ea typeface="Times New Roman"/>
                <a:cs typeface="Tahoma"/>
              </a:rPr>
              <a:t>,</a:t>
            </a:r>
            <a:endParaRPr lang="pl-PL" sz="4200"/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pl-PL" sz="4200"/>
              <a:t>Czas trwania filmu: </a:t>
            </a:r>
            <a:r>
              <a:rPr lang="pl-PL" sz="4200" b="1"/>
              <a:t>maksymalnie do 2 minut (120 sekund), </a:t>
            </a:r>
            <a:endParaRPr/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pl-PL" sz="4200" b="1">
                <a:ea typeface="Times New Roman"/>
                <a:cs typeface="Tahoma"/>
              </a:rPr>
              <a:t>W</a:t>
            </a:r>
            <a:r>
              <a:rPr lang="pl-PL" sz="4200" b="1">
                <a:ea typeface="Times New Roman"/>
                <a:cs typeface="Tahoma"/>
              </a:rPr>
              <a:t>ebinarium, zorganizowane przez ARFP,</a:t>
            </a:r>
            <a:r>
              <a:rPr lang="pl-PL" sz="4200">
                <a:ea typeface="Times New Roman"/>
                <a:cs typeface="Tahoma"/>
              </a:rPr>
              <a:t> poszerzające wiedzę z zakresu przygotowania filmów</a:t>
            </a:r>
            <a:br>
              <a:rPr lang="pl-PL" sz="4200">
                <a:ea typeface="Times New Roman"/>
                <a:cs typeface="Tahoma"/>
              </a:rPr>
            </a:br>
            <a:r>
              <a:rPr lang="pl-PL" sz="4200">
                <a:ea typeface="Times New Roman"/>
                <a:cs typeface="Tahoma"/>
              </a:rPr>
              <a:t>pod względem merytorycznym i technicznym</a:t>
            </a:r>
            <a:r>
              <a:rPr lang="pl-PL" sz="4200">
                <a:ea typeface="Times New Roman"/>
                <a:cs typeface="Tahoma"/>
              </a:rPr>
              <a:t> (dwa terminy czerwiec i wrzesień). </a:t>
            </a:r>
            <a:endParaRPr lang="pl-PL" sz="4200"/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pl-PL" sz="4200"/>
              <a:t>Zachęcamy do zapoznania się z materiałami, które pomogą przygotować pracę: </a:t>
            </a:r>
            <a:endParaRPr/>
          </a:p>
          <a:p>
            <a:pPr marL="1350963" indent="-457200">
              <a:lnSpc>
                <a:spcPct val="110000"/>
              </a:lnSpc>
              <a:defRPr/>
            </a:pPr>
            <a:r>
              <a:rPr lang="pl-PL" sz="4200"/>
              <a:t>Zestawienie prac nagrodzonych i wyróżnionych w ostatnich latach </a:t>
            </a:r>
            <a:endParaRPr/>
          </a:p>
          <a:p>
            <a:pPr marL="1350963" lvl="1" indent="-457200">
              <a:lnSpc>
                <a:spcPct val="110000"/>
              </a:lnSpc>
              <a:spcBef>
                <a:spcPts val="1000"/>
              </a:spcBef>
              <a:defRPr/>
            </a:pPr>
            <a:r>
              <a:rPr lang="pl-PL" sz="4200"/>
              <a:t>Twórcze opowiadanie o projektach społecznych</a:t>
            </a:r>
            <a:endParaRPr/>
          </a:p>
          <a:p>
            <a:pPr marL="1350963" lvl="1" indent="-457200">
              <a:lnSpc>
                <a:spcPct val="110000"/>
              </a:lnSpc>
              <a:spcBef>
                <a:spcPts val="1000"/>
              </a:spcBef>
              <a:defRPr/>
            </a:pPr>
            <a:r>
              <a:rPr lang="pl-PL" sz="4200"/>
              <a:t>Muzyka w pracach konkursowych </a:t>
            </a:r>
            <a:endParaRPr/>
          </a:p>
          <a:p>
            <a:pPr marL="0" indent="0">
              <a:lnSpc>
                <a:spcPct val="110000"/>
              </a:lnSpc>
              <a:buNone/>
              <a:defRPr/>
            </a:pPr>
            <a:endParaRPr lang="pl-PL" sz="4200"/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pl-PL" sz="4200"/>
              <a:t>Wszystkie materiały dostępne na stronie </a:t>
            </a:r>
            <a:r>
              <a:rPr lang="pl-PL" sz="4200" u="sng">
                <a:hlinkClick r:id="rId2" tooltip="http://dzialajlokalnie.pl/strefa-grantobiorcy/"/>
              </a:rPr>
              <a:t>http://dzialajlokalnie.pl/strefa-grantobiorcy/</a:t>
            </a:r>
            <a:r>
              <a:rPr lang="pl-PL" sz="4200"/>
              <a:t> </a:t>
            </a:r>
            <a:br>
              <a:rPr lang="pl-PL" sz="4200"/>
            </a:br>
            <a:r>
              <a:rPr lang="pl-PL" sz="4200"/>
              <a:t>menu: Konkurs „Opowiedz…”</a:t>
            </a:r>
            <a:endParaRPr/>
          </a:p>
          <a:p>
            <a:pPr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C77EEB4-143E-4FD0-9B6B-C1777D372456}" type="slidenum">
              <a:rPr lang="pl-PL"/>
              <a:t/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C77EEB4-143E-4FD0-9B6B-C1777D372456}" type="slidenum">
              <a:rPr lang="pl-PL"/>
              <a:t/>
            </a:fld>
            <a:endParaRPr lang="pl-PL"/>
          </a:p>
        </p:txBody>
      </p:sp>
      <p:sp>
        <p:nvSpPr>
          <p:cNvPr id="5" name="pole tekstowe 4"/>
          <p:cNvSpPr txBox="1"/>
          <p:nvPr/>
        </p:nvSpPr>
        <p:spPr bwMode="auto">
          <a:xfrm>
            <a:off x="298579" y="462572"/>
            <a:ext cx="534644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l-PL" sz="2800">
                <a:solidFill>
                  <a:schemeClr val="bg1"/>
                </a:solidFill>
                <a:latin typeface="+mj-lt"/>
              </a:rPr>
              <a:t>Konkurs</a:t>
            </a:r>
            <a:endParaRPr/>
          </a:p>
          <a:p>
            <a:pPr algn="ctr">
              <a:defRPr/>
            </a:pPr>
            <a:r>
              <a:rPr lang="pl-PL" sz="2800">
                <a:solidFill>
                  <a:schemeClr val="bg1"/>
                </a:solidFill>
                <a:latin typeface="+mj-lt"/>
              </a:rPr>
              <a:t>„Dobroczyńca Roku”</a:t>
            </a:r>
            <a:endParaRPr/>
          </a:p>
          <a:p>
            <a:pPr>
              <a:defRPr/>
            </a:pPr>
            <a:endParaRPr lang="pl-PL">
              <a:solidFill>
                <a:schemeClr val="bg1"/>
              </a:solidFill>
            </a:endParaRPr>
          </a:p>
          <a:p>
            <a:pPr marL="0" indent="0">
              <a:lnSpc>
                <a:spcPct val="140000"/>
              </a:lnSpc>
              <a:buFont typeface="Arial"/>
              <a:buNone/>
              <a:defRPr/>
            </a:pPr>
            <a:r>
              <a:rPr lang="pl-PL" sz="2000">
                <a:solidFill>
                  <a:schemeClr val="bg1"/>
                </a:solidFill>
                <a:latin typeface="+mj-lt"/>
              </a:rPr>
              <a:t>Możliwość nominowania</a:t>
            </a:r>
            <a:br>
              <a:rPr lang="pl-PL" sz="2000">
                <a:solidFill>
                  <a:schemeClr val="bg1"/>
                </a:solidFill>
                <a:latin typeface="+mj-lt"/>
              </a:rPr>
            </a:br>
            <a:r>
              <a:rPr lang="pl-PL" sz="2000">
                <a:solidFill>
                  <a:schemeClr val="bg1"/>
                </a:solidFill>
                <a:latin typeface="+mj-lt"/>
              </a:rPr>
              <a:t>swojego darczyńcy biznesowego</a:t>
            </a:r>
            <a:br>
              <a:rPr lang="pl-PL" sz="2000">
                <a:solidFill>
                  <a:schemeClr val="bg1"/>
                </a:solidFill>
                <a:latin typeface="+mj-lt"/>
              </a:rPr>
            </a:br>
            <a:r>
              <a:rPr lang="pl-PL" sz="2000">
                <a:solidFill>
                  <a:schemeClr val="bg1"/>
                </a:solidFill>
                <a:latin typeface="+mj-lt"/>
              </a:rPr>
              <a:t>do Konkursu o tytuł „Dobroczyńca Roku”, szczególnie w kategorii </a:t>
            </a:r>
            <a:r>
              <a:rPr lang="pl-PL" sz="2000" i="1">
                <a:solidFill>
                  <a:schemeClr val="bg1"/>
                </a:solidFill>
                <a:latin typeface="+mj-lt"/>
              </a:rPr>
              <a:t>Lokalne partnerstwa.</a:t>
            </a:r>
            <a:endParaRPr/>
          </a:p>
          <a:p>
            <a:pPr marL="0" indent="0">
              <a:lnSpc>
                <a:spcPct val="140000"/>
              </a:lnSpc>
              <a:buFont typeface="Arial"/>
              <a:buNone/>
              <a:defRPr/>
            </a:pPr>
            <a:r>
              <a:rPr lang="pl-PL" sz="2000">
                <a:solidFill>
                  <a:schemeClr val="bg1"/>
                </a:solidFill>
                <a:latin typeface="+mj-lt"/>
              </a:rPr>
              <a:t>Na stronie </a:t>
            </a:r>
            <a:r>
              <a:rPr lang="pl-PL" sz="2000" u="sng">
                <a:solidFill>
                  <a:schemeClr val="bg1"/>
                </a:solidFill>
                <a:latin typeface="+mj-lt"/>
                <a:hlinkClick r:id="rId2" tooltip="http://www.dobroczyncaroku.pl/"/>
              </a:rPr>
              <a:t>www.dobroczyncaroku.pl</a:t>
            </a:r>
            <a:r>
              <a:rPr lang="pl-PL" sz="2000">
                <a:solidFill>
                  <a:schemeClr val="bg1"/>
                </a:solidFill>
                <a:latin typeface="+mj-lt"/>
              </a:rPr>
              <a:t> </a:t>
            </a:r>
            <a:br>
              <a:rPr lang="pl-PL" sz="2000">
                <a:solidFill>
                  <a:schemeClr val="bg1"/>
                </a:solidFill>
                <a:latin typeface="+mj-lt"/>
              </a:rPr>
            </a:br>
            <a:r>
              <a:rPr lang="pl-PL" sz="2000">
                <a:solidFill>
                  <a:schemeClr val="bg1"/>
                </a:solidFill>
                <a:latin typeface="+mj-lt"/>
              </a:rPr>
              <a:t>można zgłaszać darczyńców biznesowych,</a:t>
            </a:r>
            <a:br>
              <a:rPr lang="pl-PL" sz="2000">
                <a:solidFill>
                  <a:schemeClr val="bg1"/>
                </a:solidFill>
                <a:latin typeface="+mj-lt"/>
              </a:rPr>
            </a:br>
            <a:r>
              <a:rPr lang="pl-PL" sz="2000">
                <a:solidFill>
                  <a:schemeClr val="bg1"/>
                </a:solidFill>
                <a:latin typeface="+mj-lt"/>
              </a:rPr>
              <a:t>którzy wsparli lokalnie inicjatywy mieszkańców.</a:t>
            </a:r>
            <a:endParaRPr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096000" y="2029564"/>
            <a:ext cx="4320000" cy="27988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4"/>
          </p:nvPr>
        </p:nvSpPr>
        <p:spPr bwMode="auto">
          <a:xfrm>
            <a:off x="3051312" y="1477818"/>
            <a:ext cx="8311905" cy="507709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Font typeface="Arial"/>
              <a:buNone/>
              <a:defRPr/>
            </a:pPr>
            <a:r>
              <a:rPr lang="pl-PL" sz="2000" b="1"/>
              <a:t>Zwiększeniu kompetencji, pomocnych w realizacji projektów, mogą służyć kursy i szkolenia zamieszczone na  platformie </a:t>
            </a:r>
            <a:r>
              <a:rPr lang="pl-PL" sz="2000" b="1"/>
              <a:t>Kursodrom</a:t>
            </a:r>
            <a:r>
              <a:rPr lang="pl-PL" sz="2000" b="1"/>
              <a:t>:</a:t>
            </a:r>
            <a:r>
              <a:rPr lang="pl-PL" sz="2000"/>
              <a:t> </a:t>
            </a:r>
            <a:r>
              <a:rPr lang="pl-PL" sz="2000" u="sng">
                <a:hlinkClick r:id="rId2" tooltip="http://bit.ly/KursyDlaAnimatorow"/>
              </a:rPr>
              <a:t>http://bit.ly/KursyDlaAnimatorow</a:t>
            </a:r>
            <a:endParaRPr lang="pl-PL" sz="2000"/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Arial"/>
              <a:buNone/>
              <a:defRPr/>
            </a:pPr>
            <a:r>
              <a:rPr lang="pl-PL" sz="2000" b="1"/>
              <a:t>Kursodrom</a:t>
            </a:r>
            <a:r>
              <a:rPr lang="pl-PL" sz="2000" b="1"/>
              <a:t> to bezpłatna platforma e-learningowa, oferująca nieograniczony dostęp do zasobów edukacyjnych związanych z zarządzaniem i codzienną działalnością organizacji pozarządowych.</a:t>
            </a:r>
            <a:endParaRPr/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Arial"/>
              <a:buNone/>
              <a:defRPr/>
            </a:pPr>
            <a:r>
              <a:rPr lang="pl-PL" sz="2000" b="1"/>
              <a:t>Kursodrom</a:t>
            </a:r>
            <a:r>
              <a:rPr lang="pl-PL" sz="2000" b="1"/>
              <a:t> jest stale rozwijanym serwisem edukacyjnym</a:t>
            </a:r>
            <a:r>
              <a:rPr lang="pl-PL" sz="2000"/>
              <a:t>, gdzie znaleźć można: kursy online, filmy edukacyjne, nagrania webinariów, interaktywne narzędzia online i inne.</a:t>
            </a:r>
            <a:endParaRPr/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Arial"/>
              <a:buNone/>
              <a:defRPr/>
            </a:pPr>
            <a:r>
              <a:rPr lang="pl-PL" sz="2000" b="1"/>
              <a:t>Dostęp do wszystkich otwartych zasobów jest bezpłatny</a:t>
            </a:r>
            <a:r>
              <a:rPr lang="pl-PL" sz="2000"/>
              <a:t>,</a:t>
            </a:r>
            <a:br>
              <a:rPr lang="pl-PL" sz="2000"/>
            </a:br>
            <a:r>
              <a:rPr lang="pl-PL" sz="2000"/>
              <a:t>a korzystanie z platformy </a:t>
            </a:r>
            <a:r>
              <a:rPr lang="pl-PL" sz="2000"/>
              <a:t>Kursodrom</a:t>
            </a:r>
            <a:r>
              <a:rPr lang="pl-PL" sz="2000"/>
              <a:t> wymaga tylko zarejestrowania się.</a:t>
            </a:r>
            <a:endParaRPr/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Arial"/>
              <a:buNone/>
              <a:defRPr/>
            </a:pPr>
            <a:r>
              <a:rPr lang="pl-PL" sz="2000"/>
              <a:t>Operatorem platformy jest Fundacja Akademia Organizacji Obywatelskich.</a:t>
            </a:r>
            <a:endParaRPr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C77EEB4-143E-4FD0-9B6B-C1777D372456}" type="slidenum">
              <a:rPr lang="pl-PL"/>
              <a:t/>
            </a:fld>
            <a:endParaRPr lang="pl-PL"/>
          </a:p>
        </p:txBody>
      </p:sp>
      <p:sp>
        <p:nvSpPr>
          <p:cNvPr id="5" name="pole tekstowe 4"/>
          <p:cNvSpPr txBox="1"/>
          <p:nvPr/>
        </p:nvSpPr>
        <p:spPr bwMode="auto">
          <a:xfrm>
            <a:off x="167951" y="1489362"/>
            <a:ext cx="25099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l-PL" sz="2800">
                <a:solidFill>
                  <a:schemeClr val="bg1"/>
                </a:solidFill>
                <a:latin typeface="+mj-lt"/>
              </a:rPr>
              <a:t>Rozwój kompetencji </a:t>
            </a:r>
            <a:endParaRPr/>
          </a:p>
          <a:p>
            <a:pPr>
              <a:defRPr/>
            </a:pPr>
            <a:r>
              <a:rPr lang="pl-PL" sz="2800">
                <a:solidFill>
                  <a:schemeClr val="bg1"/>
                </a:solidFill>
              </a:rPr>
              <a:t>–</a:t>
            </a:r>
            <a:r>
              <a:rPr lang="pl-PL" sz="2800">
                <a:solidFill>
                  <a:schemeClr val="bg1"/>
                </a:solidFill>
                <a:latin typeface="+mj-lt"/>
              </a:rPr>
              <a:t> </a:t>
            </a:r>
            <a:r>
              <a:rPr lang="pl-PL" sz="2800">
                <a:solidFill>
                  <a:schemeClr val="bg1"/>
                </a:solidFill>
                <a:latin typeface="+mj-lt"/>
              </a:rPr>
              <a:t>Kursodrom</a:t>
            </a:r>
            <a:endParaRPr lang="pl-PL" sz="280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pl-PL"/>
          </a:p>
        </p:txBody>
      </p:sp>
      <p:pic>
        <p:nvPicPr>
          <p:cNvPr id="5" name="Symbol zastępczy zawartości 4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2564606" y="1468438"/>
            <a:ext cx="7062787" cy="4708525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C77EEB4-143E-4FD0-9B6B-C1777D372456}" type="slidenum">
              <a:rPr lang="pl-PL"/>
              <a:t/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4"/>
          </p:nvPr>
        </p:nvSpPr>
        <p:spPr bwMode="auto"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pl-PL" sz="2000" b="1"/>
              <a:t>Istotnym wsparciem podczas realizacji projektów może być praca</a:t>
            </a:r>
            <a:br>
              <a:rPr lang="pl-PL" sz="2000" b="1"/>
            </a:br>
            <a:r>
              <a:rPr lang="pl-PL" sz="2000" b="1"/>
              <a:t>e-wolontariuszy, którzy tłumnie gromadzą się w serwisie </a:t>
            </a:r>
            <a:r>
              <a:rPr lang="pl-PL" sz="2000" b="1"/>
              <a:t>TuDu</a:t>
            </a:r>
            <a:r>
              <a:rPr lang="pl-PL" sz="2000" b="1"/>
              <a:t>. </a:t>
            </a:r>
            <a:endParaRPr/>
          </a:p>
          <a:p>
            <a:pPr marL="0" indent="0">
              <a:buNone/>
              <a:defRPr/>
            </a:pPr>
            <a:r>
              <a:rPr lang="pl-PL" sz="2000" b="1" u="sng">
                <a:hlinkClick r:id="rId2" tooltip="https://tudu.org.pl/"/>
              </a:rPr>
              <a:t>TuDu.org.pl</a:t>
            </a:r>
            <a:r>
              <a:rPr lang="pl-PL" sz="2000" b="1"/>
              <a:t> to największa w Polsce platforma</a:t>
            </a:r>
            <a:r>
              <a:rPr lang="pl-PL" sz="2000"/>
              <a:t>, za pośrednictwem</a:t>
            </a:r>
            <a:br>
              <a:rPr lang="pl-PL" sz="2000"/>
            </a:br>
            <a:r>
              <a:rPr lang="pl-PL" sz="2000"/>
              <a:t>której organizacje społeczne i wolontariusze mogą współpracować zdalnie.</a:t>
            </a:r>
            <a:br>
              <a:rPr lang="pl-PL" sz="2000"/>
            </a:br>
            <a:r>
              <a:rPr lang="pl-PL" sz="2000"/>
              <a:t>Odbywa się tu cały proces wykonywania zadania: organizacja publikuje zadanie, wolontariusze je wykonują, po czym zamieszczają na </a:t>
            </a:r>
            <a:r>
              <a:rPr lang="pl-PL" sz="2000"/>
              <a:t>TuDu</a:t>
            </a:r>
            <a:r>
              <a:rPr lang="pl-PL" sz="2000"/>
              <a:t> rozwiązanie, organizacja je pobiera i wystawia ocenę.</a:t>
            </a:r>
            <a:endParaRPr/>
          </a:p>
          <a:p>
            <a:pPr marL="0" indent="0">
              <a:buNone/>
              <a:defRPr/>
            </a:pPr>
            <a:r>
              <a:rPr lang="pl-PL" sz="2000" b="1"/>
              <a:t>Ponad 5000 zarejestrowanych dotychczas na </a:t>
            </a:r>
            <a:r>
              <a:rPr lang="pl-PL" sz="2000" b="1"/>
              <a:t>TuDu</a:t>
            </a:r>
            <a:r>
              <a:rPr lang="pl-PL" sz="2000" b="1"/>
              <a:t> wolontariuszy</a:t>
            </a:r>
            <a:br>
              <a:rPr lang="pl-PL" sz="2000" b="1"/>
            </a:br>
            <a:r>
              <a:rPr lang="pl-PL" sz="2000"/>
              <a:t>posiada zestaw cennych dla organizacji umiejętności, między innymi: tłumaczenia tekstów z i na różne języki, projektowania graficznego, wyszukiwania informacji czy animowania mediów społecznościowych.</a:t>
            </a:r>
            <a:endParaRPr/>
          </a:p>
          <a:p>
            <a:pPr marL="0" indent="0">
              <a:buNone/>
              <a:defRPr/>
            </a:pPr>
            <a:r>
              <a:rPr lang="pl-PL" sz="2000"/>
              <a:t>Prowadzący portal zespół Fundacji Dobra Sieć oferuje pomoc w dzieleniu projektów na mikro-zadania oraz ich przystępnym redagowaniu dla wolontariuszy (kontakt:  czesc@tudu.org.pl).</a:t>
            </a:r>
            <a:endParaRPr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C77EEB4-143E-4FD0-9B6B-C1777D372456}" type="slidenum">
              <a:rPr lang="pl-PL"/>
              <a:t/>
            </a:fld>
            <a:endParaRPr lang="pl-PL"/>
          </a:p>
        </p:txBody>
      </p:sp>
      <p:sp>
        <p:nvSpPr>
          <p:cNvPr id="5" name="pole tekstowe 4"/>
          <p:cNvSpPr txBox="1"/>
          <p:nvPr/>
        </p:nvSpPr>
        <p:spPr bwMode="auto">
          <a:xfrm>
            <a:off x="167951" y="1604865"/>
            <a:ext cx="25099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l-PL" sz="2800">
                <a:solidFill>
                  <a:schemeClr val="bg1"/>
                </a:solidFill>
                <a:latin typeface="+mj-lt"/>
              </a:rPr>
              <a:t>E-wolontariat</a:t>
            </a:r>
            <a:br>
              <a:rPr lang="pl-PL" sz="2800">
                <a:solidFill>
                  <a:schemeClr val="bg1"/>
                </a:solidFill>
                <a:latin typeface="+mj-lt"/>
              </a:rPr>
            </a:br>
            <a:r>
              <a:rPr lang="pl-PL" sz="2800">
                <a:solidFill>
                  <a:schemeClr val="bg1"/>
                </a:solidFill>
                <a:latin typeface="+mj-lt"/>
              </a:rPr>
              <a:t>– wsparcie dla organizacji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 bwMode="auto">
          <a:xfrm>
            <a:off x="4670998" y="1367778"/>
            <a:ext cx="5997002" cy="1655762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pl-PL" sz="3200">
                <a:latin typeface="+mj-lt"/>
              </a:rPr>
              <a:t>Dziękujemy za uwagę</a:t>
            </a:r>
            <a:br>
              <a:rPr lang="pl-PL" sz="3200">
                <a:latin typeface="+mj-lt"/>
              </a:rPr>
            </a:br>
            <a:r>
              <a:rPr lang="pl-PL" sz="3200">
                <a:latin typeface="+mj-lt"/>
              </a:rPr>
              <a:t>i zapraszamy do dyskusji</a:t>
            </a:r>
            <a:endParaRPr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869499" y="3282214"/>
            <a:ext cx="3600000" cy="2400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4"/>
          </p:nvPr>
        </p:nvSpPr>
        <p:spPr bwMode="auto"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pl-PL" sz="2000"/>
              <a:t>W programie „Działaj Lokalnie” wspierane są projekty,</a:t>
            </a:r>
            <a:br>
              <a:rPr lang="pl-PL" sz="2000"/>
            </a:br>
            <a:r>
              <a:rPr lang="pl-PL" sz="2000"/>
              <a:t>które</a:t>
            </a:r>
            <a:r>
              <a:rPr lang="pl-PL" sz="2000" b="1"/>
              <a:t> inicjują współpracę</a:t>
            </a:r>
            <a:r>
              <a:rPr lang="pl-PL" sz="2000"/>
              <a:t> </a:t>
            </a:r>
            <a:r>
              <a:rPr lang="pl-PL" sz="2000" b="1"/>
              <a:t>mieszkańców</a:t>
            </a:r>
            <a:r>
              <a:rPr lang="pl-PL" sz="2000"/>
              <a:t> </a:t>
            </a:r>
            <a:r>
              <a:rPr lang="pl-PL" sz="2000" b="1"/>
              <a:t>na rzecz dobra wspólnego</a:t>
            </a:r>
            <a:br>
              <a:rPr lang="pl-PL" sz="2000" b="1"/>
            </a:br>
            <a:r>
              <a:rPr lang="pl-PL" sz="2000"/>
              <a:t>i które służą pobudzaniu aktywności społecznej, poprawie jakości życia.</a:t>
            </a:r>
            <a:br>
              <a:rPr lang="pl-PL" sz="2000"/>
            </a:br>
            <a:r>
              <a:rPr lang="pl-PL" sz="2000"/>
              <a:t>W rezultacie podejmowane działania mają przyczyniać się do budowania lokalnego </a:t>
            </a:r>
            <a:r>
              <a:rPr lang="pl-PL" sz="2000" b="1"/>
              <a:t>kapitału społecznego</a:t>
            </a:r>
            <a:r>
              <a:rPr lang="pl-PL" sz="2000"/>
              <a:t>. </a:t>
            </a:r>
            <a:endParaRPr/>
          </a:p>
          <a:p>
            <a:pPr marL="0" indent="0">
              <a:lnSpc>
                <a:spcPct val="15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pl-PL" sz="2000"/>
              <a:t>Program jest prowadzony z myślą o organizacjach pozarządowych oraz grupach nieformalnych, które podejmują wspólny wysiłek,</a:t>
            </a:r>
            <a:br>
              <a:rPr lang="pl-PL" sz="2000"/>
            </a:br>
            <a:r>
              <a:rPr lang="pl-PL" sz="2000"/>
              <a:t>aby w ich społecznościach żyło się lepiej.</a:t>
            </a:r>
            <a:endParaRPr/>
          </a:p>
          <a:p>
            <a:pPr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C77EEB4-143E-4FD0-9B6B-C1777D372456}" type="slidenum">
              <a:rPr lang="pl-PL"/>
              <a:t/>
            </a:fld>
            <a:endParaRPr lang="pl-PL"/>
          </a:p>
        </p:txBody>
      </p:sp>
      <p:sp>
        <p:nvSpPr>
          <p:cNvPr id="5" name="pole tekstowe 4"/>
          <p:cNvSpPr txBox="1"/>
          <p:nvPr/>
        </p:nvSpPr>
        <p:spPr bwMode="auto">
          <a:xfrm>
            <a:off x="327258" y="1567006"/>
            <a:ext cx="3196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l-PL" sz="3200" b="1">
                <a:solidFill>
                  <a:schemeClr val="bg1"/>
                </a:solidFill>
                <a:latin typeface="+mj-lt"/>
                <a:cs typeface="Arial"/>
              </a:rPr>
              <a:t>Cel Programu</a:t>
            </a:r>
            <a:endParaRPr lang="pl-PL" sz="3200">
              <a:solidFill>
                <a:schemeClr val="bg1"/>
              </a:solidFill>
              <a:latin typeface="+mj-lt"/>
              <a:cs typeface="Arial"/>
            </a:endParaRPr>
          </a:p>
        </p:txBody>
      </p:sp>
      <p:cxnSp>
        <p:nvCxnSpPr>
          <p:cNvPr id="6" name="Łącznik prosty 5"/>
          <p:cNvCxnSpPr>
            <a:cxnSpLocks/>
          </p:cNvCxnSpPr>
          <p:nvPr/>
        </p:nvCxnSpPr>
        <p:spPr bwMode="auto">
          <a:xfrm>
            <a:off x="327258" y="2220777"/>
            <a:ext cx="24093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 bwMode="auto">
          <a:xfrm>
            <a:off x="377060" y="1816169"/>
            <a:ext cx="50292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/>
              <a:buNone/>
              <a:defRPr/>
            </a:pPr>
            <a:r>
              <a:rPr lang="pl-PL" sz="2400">
                <a:solidFill>
                  <a:schemeClr val="bg1"/>
                </a:solidFill>
                <a:latin typeface="+mj-lt"/>
              </a:rPr>
              <a:t>Program „Działaj Lokalnie” wspiera 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lang="pl-PL" sz="2400">
                <a:solidFill>
                  <a:schemeClr val="bg1"/>
                </a:solidFill>
                <a:latin typeface="+mj-lt"/>
              </a:rPr>
              <a:t>aktywność obywatelską, w tym m.in.: </a:t>
            </a:r>
            <a:r>
              <a:rPr lang="pl-PL" sz="2400" b="1">
                <a:solidFill>
                  <a:schemeClr val="bg1"/>
                </a:solidFill>
                <a:latin typeface="+mj-lt"/>
              </a:rPr>
              <a:t>wolontariat, </a:t>
            </a:r>
            <a:br>
              <a:rPr lang="pl-PL" sz="2400" b="1">
                <a:solidFill>
                  <a:schemeClr val="bg1"/>
                </a:solidFill>
                <a:latin typeface="+mj-lt"/>
              </a:rPr>
            </a:br>
            <a:r>
              <a:rPr lang="pl-PL" sz="2400" b="1">
                <a:solidFill>
                  <a:schemeClr val="bg1"/>
                </a:solidFill>
                <a:latin typeface="+mj-lt"/>
              </a:rPr>
              <a:t>filantropię</a:t>
            </a:r>
            <a:r>
              <a:rPr lang="pl-PL" sz="2400" b="1">
                <a:solidFill>
                  <a:schemeClr val="bg1"/>
                </a:solidFill>
                <a:latin typeface="+mj-lt"/>
              </a:rPr>
              <a:t>, </a:t>
            </a:r>
            <a:br>
              <a:rPr lang="pl-PL" sz="2400" b="1">
                <a:solidFill>
                  <a:schemeClr val="bg1"/>
                </a:solidFill>
                <a:latin typeface="+mj-lt"/>
              </a:rPr>
            </a:br>
            <a:r>
              <a:rPr lang="pl-PL" sz="2400" b="1">
                <a:solidFill>
                  <a:schemeClr val="bg1"/>
                </a:solidFill>
                <a:latin typeface="+mj-lt"/>
              </a:rPr>
              <a:t>przywództwo i </a:t>
            </a:r>
            <a:r>
              <a:rPr lang="pl-PL" sz="2400" b="1">
                <a:solidFill>
                  <a:schemeClr val="bg1"/>
                </a:solidFill>
                <a:latin typeface="+mj-lt"/>
              </a:rPr>
              <a:t>partnerstwo.</a:t>
            </a:r>
            <a:endParaRPr lang="pl-PL" sz="2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C77EEB4-143E-4FD0-9B6B-C1777D372456}" type="slidenum">
              <a:rPr lang="pl-PL"/>
              <a:t/>
            </a:fld>
            <a:endParaRPr lang="pl-PL"/>
          </a:p>
        </p:txBody>
      </p:sp>
      <p:pic>
        <p:nvPicPr>
          <p:cNvPr id="13" name="Obraz 12" descr="Obraz zawierający tekst, pozujący, grupa&#10;&#10;Opis wygenerowany automatycznie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361023" y="1811108"/>
            <a:ext cx="4320000" cy="32357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4"/>
          </p:nvPr>
        </p:nvSpPr>
        <p:spPr bwMode="auto">
          <a:xfrm>
            <a:off x="2953472" y="1229022"/>
            <a:ext cx="8412520" cy="5427810"/>
          </a:xfrm>
        </p:spPr>
        <p:txBody>
          <a:bodyPr>
            <a:noAutofit/>
          </a:bodyPr>
          <a:lstStyle/>
          <a:p>
            <a:pPr algn="just">
              <a:buFont typeface="Wingdings"/>
              <a:buChar char="§"/>
              <a:defRPr/>
            </a:pPr>
            <a:r>
              <a:rPr lang="pl-PL" sz="2000" b="1" i="0" u="none" strike="noStrike">
                <a:solidFill>
                  <a:srgbClr val="000000"/>
                </a:solidFill>
                <a:latin typeface="Calibri"/>
              </a:rPr>
              <a:t>Zaangażowanie społeczne i odpowiedzialność </a:t>
            </a:r>
            <a:endParaRPr lang="pl-PL" sz="2000" b="0" i="0" u="none" strike="noStrike">
              <a:solidFill>
                <a:srgbClr val="000000"/>
              </a:solidFill>
              <a:latin typeface="Calibri"/>
            </a:endParaRPr>
          </a:p>
          <a:p>
            <a:pPr marL="355600" indent="0">
              <a:buNone/>
              <a:defRPr/>
            </a:pPr>
            <a:r>
              <a:rPr lang="pl-PL" sz="2000">
                <a:solidFill>
                  <a:srgbClr val="000000"/>
                </a:solidFill>
                <a:latin typeface="Calibri"/>
              </a:rPr>
              <a:t>Podejmowane w Programie przedsięwzięcia służą wyzwalaniu społecznej energii. Ośrodki Działaj Lokalnie komunikują się ze swoją społecznością, angażują mieszkańców wsi i małych miast we wspólne działania.</a:t>
            </a:r>
            <a:br>
              <a:rPr lang="pl-PL" sz="2000">
                <a:solidFill>
                  <a:srgbClr val="000000"/>
                </a:solidFill>
                <a:latin typeface="Calibri"/>
              </a:rPr>
            </a:br>
            <a:r>
              <a:rPr lang="pl-PL" sz="2000">
                <a:solidFill>
                  <a:srgbClr val="000000"/>
                </a:solidFill>
                <a:latin typeface="Calibri"/>
              </a:rPr>
              <a:t>Wsparcie otrzymują projekty będące odpowiedzią na konkretne potrzeby. </a:t>
            </a:r>
            <a:endParaRPr lang="pl-PL" sz="2000" b="0" i="0" u="none" strike="noStrike">
              <a:solidFill>
                <a:srgbClr val="000000"/>
              </a:solidFill>
              <a:latin typeface="Calibri"/>
            </a:endParaRPr>
          </a:p>
          <a:p>
            <a:pPr algn="just">
              <a:buFont typeface="Wingdings"/>
              <a:buChar char="§"/>
              <a:defRPr/>
            </a:pPr>
            <a:r>
              <a:rPr lang="pl-PL" sz="2000" b="1" i="0" u="none" strike="noStrike">
                <a:solidFill>
                  <a:srgbClr val="000000"/>
                </a:solidFill>
                <a:latin typeface="Calibri"/>
              </a:rPr>
              <a:t>Gotowość do podejmowania wyzwań i otwartość na współpracę </a:t>
            </a:r>
            <a:endParaRPr lang="pl-PL" sz="2000" b="0" i="0" u="none" strike="noStrike">
              <a:solidFill>
                <a:srgbClr val="000000"/>
              </a:solidFill>
              <a:latin typeface="Calibri"/>
            </a:endParaRPr>
          </a:p>
          <a:p>
            <a:pPr marL="355600" indent="0">
              <a:buNone/>
              <a:defRPr/>
            </a:pPr>
            <a:r>
              <a:rPr lang="pl-PL" sz="2000">
                <a:solidFill>
                  <a:srgbClr val="000000"/>
                </a:solidFill>
                <a:latin typeface="Calibri"/>
              </a:rPr>
              <a:t>Ośrodki Działaj Lokalnie i realizatorzy projektów lokalnych poszukują niestandardowych metod działania, eksplorują nowe obszary zaangażowania społecznego oraz promują innowacyjne rozwiązania wśród swoich partnerów i odbiorców projektów.</a:t>
            </a:r>
            <a:endParaRPr lang="pl-PL" sz="2000" b="0" i="0" u="none" strike="noStrike">
              <a:solidFill>
                <a:srgbClr val="000000"/>
              </a:solidFill>
              <a:latin typeface="Calibri"/>
            </a:endParaRPr>
          </a:p>
          <a:p>
            <a:pPr algn="just">
              <a:buFont typeface="Wingdings"/>
              <a:buChar char="§"/>
              <a:defRPr/>
            </a:pPr>
            <a:r>
              <a:rPr lang="pl-PL" sz="2000" b="1" i="0" u="none" strike="noStrike">
                <a:solidFill>
                  <a:srgbClr val="000000"/>
                </a:solidFill>
                <a:latin typeface="Calibri"/>
              </a:rPr>
              <a:t>Dzielenie się zasobami i budowanie partnerstw </a:t>
            </a:r>
            <a:endParaRPr lang="pl-PL" sz="2000" b="0" i="0" u="none" strike="noStrike">
              <a:solidFill>
                <a:srgbClr val="000000"/>
              </a:solidFill>
              <a:latin typeface="Calibri"/>
            </a:endParaRPr>
          </a:p>
          <a:p>
            <a:pPr marL="355600" indent="0">
              <a:buNone/>
              <a:defRPr/>
            </a:pPr>
            <a:r>
              <a:rPr lang="pl-PL" sz="2000">
                <a:solidFill>
                  <a:srgbClr val="000000"/>
                </a:solidFill>
                <a:latin typeface="Calibri"/>
              </a:rPr>
              <a:t>Działając na rzecz dobra wspólnego, Ośrodki Działaj Lokalnie, realizatorzy projektów, mieszkańcy jak i wolontariusze pozyskują i angażują partnerów</a:t>
            </a:r>
            <a:br>
              <a:rPr lang="pl-PL" sz="2000">
                <a:solidFill>
                  <a:srgbClr val="000000"/>
                </a:solidFill>
                <a:latin typeface="Calibri"/>
              </a:rPr>
            </a:br>
            <a:r>
              <a:rPr lang="pl-PL" sz="2000">
                <a:solidFill>
                  <a:srgbClr val="000000"/>
                </a:solidFill>
                <a:latin typeface="Calibri"/>
              </a:rPr>
              <a:t>i zasoby (finansowe i rzeczowe). Wszyscy dbają o jak najlepsze wykorzystanie powierzonych środków, transparentność procedur, rzetelny monitoring i rozliczenie prowadzonych działań. Budowany jest kapitał społeczny oparty na zaufaniu partnerów i obywateli.</a:t>
            </a:r>
            <a:endParaRPr lang="pl-PL" sz="200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C77EEB4-143E-4FD0-9B6B-C1777D372456}" type="slidenum">
              <a:rPr lang="pl-PL"/>
              <a:t/>
            </a:fld>
            <a:endParaRPr lang="pl-PL"/>
          </a:p>
        </p:txBody>
      </p:sp>
      <p:sp>
        <p:nvSpPr>
          <p:cNvPr id="5" name="pole tekstowe 4"/>
          <p:cNvSpPr txBox="1"/>
          <p:nvPr/>
        </p:nvSpPr>
        <p:spPr bwMode="auto">
          <a:xfrm>
            <a:off x="336884" y="1311131"/>
            <a:ext cx="2261937" cy="1261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l-PL" sz="3200" b="1">
                <a:solidFill>
                  <a:schemeClr val="bg1"/>
                </a:solidFill>
                <a:latin typeface="+mj-lt"/>
              </a:rPr>
              <a:t>Wartości</a:t>
            </a:r>
            <a:br>
              <a:rPr lang="pl-PL" sz="3200" b="1">
                <a:solidFill>
                  <a:schemeClr val="bg1"/>
                </a:solidFill>
                <a:latin typeface="+mj-lt"/>
              </a:rPr>
            </a:br>
            <a:r>
              <a:rPr lang="pl-PL" sz="3200" b="1">
                <a:solidFill>
                  <a:schemeClr val="bg1"/>
                </a:solidFill>
                <a:latin typeface="+mj-lt"/>
              </a:rPr>
              <a:t>i </a:t>
            </a:r>
            <a:r>
              <a:rPr lang="pl-PL" sz="3200" b="1">
                <a:solidFill>
                  <a:schemeClr val="bg1"/>
                </a:solidFill>
                <a:latin typeface="+mj-lt"/>
              </a:rPr>
              <a:t>postawy </a:t>
            </a:r>
            <a:r>
              <a:rPr lang="pl-PL" sz="4400" b="1">
                <a:solidFill>
                  <a:schemeClr val="bg1"/>
                </a:solidFill>
                <a:latin typeface="+mj-lt"/>
              </a:rPr>
              <a:t> </a:t>
            </a:r>
            <a:endParaRPr lang="pl-PL" sz="440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6" name="Łącznik prosty 5"/>
          <p:cNvCxnSpPr>
            <a:cxnSpLocks/>
          </p:cNvCxnSpPr>
          <p:nvPr/>
        </p:nvCxnSpPr>
        <p:spPr bwMode="auto">
          <a:xfrm flipV="1">
            <a:off x="336884" y="2663847"/>
            <a:ext cx="1674795" cy="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 bwMode="auto">
          <a:xfrm>
            <a:off x="337931" y="2754683"/>
            <a:ext cx="21453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/>
              <a:buNone/>
              <a:defRPr/>
            </a:pPr>
            <a:r>
              <a:rPr lang="pl-PL" sz="2400">
                <a:solidFill>
                  <a:schemeClr val="bg1"/>
                </a:solidFill>
                <a:latin typeface="+mj-lt"/>
              </a:rPr>
              <a:t>„Działaj Lokalnie” jest programem, który promuje takie wartości</a:t>
            </a:r>
            <a:br>
              <a:rPr lang="pl-PL" sz="2400">
                <a:solidFill>
                  <a:schemeClr val="bg1"/>
                </a:solidFill>
                <a:latin typeface="+mj-lt"/>
              </a:rPr>
            </a:br>
            <a:r>
              <a:rPr lang="pl-PL" sz="2400">
                <a:solidFill>
                  <a:schemeClr val="bg1"/>
                </a:solidFill>
                <a:latin typeface="+mj-lt"/>
              </a:rPr>
              <a:t>i postawy jak: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>
            <a:spLocks noGrp="1"/>
          </p:cNvSpPr>
          <p:nvPr>
            <p:ph type="ctrTitle"/>
          </p:nvPr>
        </p:nvSpPr>
        <p:spPr bwMode="auto">
          <a:xfrm>
            <a:off x="4383525" y="827503"/>
            <a:ext cx="6626266" cy="45878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l-PL" sz="3600" b="1">
                <a:solidFill>
                  <a:schemeClr val="tx1">
                    <a:lumMod val="85000"/>
                    <a:lumOff val="15000"/>
                  </a:schemeClr>
                </a:solidFill>
              </a:rPr>
              <a:t>Działaj Lokalnie to: </a:t>
            </a:r>
            <a:endParaRPr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658228" y="1441676"/>
            <a:ext cx="4391284" cy="25200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036408" y="3654197"/>
            <a:ext cx="5852638" cy="252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Pakiet 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ONLYOFFICE/7.2.1.36</Application>
  <DocSecurity>0</DocSecurity>
  <PresentationFormat>Niestandardowy</PresentationFormat>
  <Paragraphs>0</Paragraphs>
  <Slides>51</Slides>
  <Notes>51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subject/>
  <dc:creator>Sebastian Zieliński</dc:creator>
  <cp:keywords/>
  <dc:description/>
  <dc:identifier/>
  <dc:language/>
  <cp:lastModifiedBy/>
  <cp:revision>132</cp:revision>
  <dcterms:created xsi:type="dcterms:W3CDTF">2021-03-24T14:14:58Z</dcterms:created>
  <dcterms:modified xsi:type="dcterms:W3CDTF">2023-07-01T10:18:53Z</dcterms:modified>
  <cp:category/>
  <cp:contentStatus/>
  <cp:version/>
</cp:coreProperties>
</file>